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s/slide92.xml" ContentType="application/vnd.openxmlformats-officedocument.presentationml.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84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docProps/app.xml" ContentType="application/vnd.openxmlformats-officedocument.extended-properties+xml"/>
  <Override PartName="/ppt/slides/slide91.xml" ContentType="application/vnd.openxmlformats-officedocument.presentationml.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306" r:id="rId2"/>
    <p:sldId id="307" r:id="rId3"/>
    <p:sldId id="305" r:id="rId4"/>
    <p:sldId id="258" r:id="rId5"/>
    <p:sldId id="308" r:id="rId6"/>
    <p:sldId id="260" r:id="rId7"/>
    <p:sldId id="440" r:id="rId8"/>
    <p:sldId id="310" r:id="rId9"/>
    <p:sldId id="261" r:id="rId10"/>
    <p:sldId id="313" r:id="rId11"/>
    <p:sldId id="314" r:id="rId12"/>
    <p:sldId id="441" r:id="rId13"/>
    <p:sldId id="316" r:id="rId14"/>
    <p:sldId id="386" r:id="rId15"/>
    <p:sldId id="442" r:id="rId16"/>
    <p:sldId id="443" r:id="rId17"/>
    <p:sldId id="444" r:id="rId18"/>
    <p:sldId id="387" r:id="rId19"/>
    <p:sldId id="445" r:id="rId20"/>
    <p:sldId id="388" r:id="rId21"/>
    <p:sldId id="393" r:id="rId22"/>
    <p:sldId id="391" r:id="rId23"/>
    <p:sldId id="392" r:id="rId24"/>
    <p:sldId id="446" r:id="rId25"/>
    <p:sldId id="394" r:id="rId26"/>
    <p:sldId id="396" r:id="rId27"/>
    <p:sldId id="447" r:id="rId28"/>
    <p:sldId id="448" r:id="rId29"/>
    <p:sldId id="397" r:id="rId30"/>
    <p:sldId id="399" r:id="rId31"/>
    <p:sldId id="405" r:id="rId32"/>
    <p:sldId id="404" r:id="rId33"/>
    <p:sldId id="398" r:id="rId34"/>
    <p:sldId id="449" r:id="rId35"/>
    <p:sldId id="402" r:id="rId36"/>
    <p:sldId id="400" r:id="rId37"/>
    <p:sldId id="401" r:id="rId38"/>
    <p:sldId id="450" r:id="rId39"/>
    <p:sldId id="406" r:id="rId40"/>
    <p:sldId id="403" r:id="rId41"/>
    <p:sldId id="407" r:id="rId42"/>
    <p:sldId id="408" r:id="rId43"/>
    <p:sldId id="451" r:id="rId44"/>
    <p:sldId id="452" r:id="rId45"/>
    <p:sldId id="409" r:id="rId46"/>
    <p:sldId id="453" r:id="rId47"/>
    <p:sldId id="456" r:id="rId48"/>
    <p:sldId id="454" r:id="rId49"/>
    <p:sldId id="410" r:id="rId50"/>
    <p:sldId id="411" r:id="rId51"/>
    <p:sldId id="455" r:id="rId52"/>
    <p:sldId id="412" r:id="rId53"/>
    <p:sldId id="413" r:id="rId54"/>
    <p:sldId id="457" r:id="rId55"/>
    <p:sldId id="458" r:id="rId56"/>
    <p:sldId id="414" r:id="rId57"/>
    <p:sldId id="416" r:id="rId58"/>
    <p:sldId id="415" r:id="rId59"/>
    <p:sldId id="459" r:id="rId60"/>
    <p:sldId id="460" r:id="rId61"/>
    <p:sldId id="461" r:id="rId62"/>
    <p:sldId id="417" r:id="rId63"/>
    <p:sldId id="462" r:id="rId64"/>
    <p:sldId id="463" r:id="rId65"/>
    <p:sldId id="464" r:id="rId66"/>
    <p:sldId id="418" r:id="rId67"/>
    <p:sldId id="423" r:id="rId68"/>
    <p:sldId id="420" r:id="rId69"/>
    <p:sldId id="419" r:id="rId70"/>
    <p:sldId id="422" r:id="rId71"/>
    <p:sldId id="421" r:id="rId72"/>
    <p:sldId id="430" r:id="rId73"/>
    <p:sldId id="437" r:id="rId74"/>
    <p:sldId id="436" r:id="rId75"/>
    <p:sldId id="435" r:id="rId76"/>
    <p:sldId id="434" r:id="rId77"/>
    <p:sldId id="433" r:id="rId78"/>
    <p:sldId id="432" r:id="rId79"/>
    <p:sldId id="431" r:id="rId80"/>
    <p:sldId id="438" r:id="rId81"/>
    <p:sldId id="465" r:id="rId82"/>
    <p:sldId id="466" r:id="rId83"/>
    <p:sldId id="424" r:id="rId84"/>
    <p:sldId id="425" r:id="rId85"/>
    <p:sldId id="426" r:id="rId86"/>
    <p:sldId id="467" r:id="rId87"/>
    <p:sldId id="350" r:id="rId88"/>
    <p:sldId id="439" r:id="rId89"/>
    <p:sldId id="427" r:id="rId90"/>
    <p:sldId id="428" r:id="rId91"/>
    <p:sldId id="429" r:id="rId92"/>
    <p:sldId id="351" r:id="rId93"/>
    <p:sldId id="468" r:id="rId94"/>
    <p:sldId id="469" r:id="rId95"/>
    <p:sldId id="355" r:id="rId96"/>
    <p:sldId id="353" r:id="rId97"/>
  </p:sldIdLst>
  <p:sldSz cx="9144000" cy="6858000" type="screen4x3"/>
  <p:notesSz cx="9866313" cy="142954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08080"/>
    <a:srgbClr val="919191"/>
    <a:srgbClr val="FFFFFF"/>
    <a:srgbClr val="E11E12"/>
    <a:srgbClr val="FFB79F"/>
    <a:srgbClr val="415C18"/>
    <a:srgbClr val="94D637"/>
    <a:srgbClr val="801042"/>
    <a:srgbClr val="BD5784"/>
    <a:srgbClr val="DE7EA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6985" autoAdjust="0"/>
  </p:normalViewPr>
  <p:slideViewPr>
    <p:cSldViewPr snapToGrid="0">
      <p:cViewPr varScale="1">
        <p:scale>
          <a:sx n="102" d="100"/>
          <a:sy n="102" d="100"/>
        </p:scale>
        <p:origin x="-5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viewProps" Target="view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563DE-053C-E54B-A15A-096533F6E90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BD15F-54CE-3E46-B111-AD296AD614C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D638F-2B2B-5B40-BDCA-99EA9CC9583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3588E-9EB2-8642-B262-4E13BC7BEC7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67077-CEBF-EF42-BD23-913A114013C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7BB8B-DA30-0549-A10A-B9D0C6FE883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3FBE2-B0D4-F941-96F6-435CD0F6318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EA4AA-1615-2D4B-8EE9-8A9BF630D51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6FC6F-F394-D347-A2C8-6FEA873D956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DA770-BC83-574A-8F21-C52F7E22692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583E-32F1-7744-8731-5B9E09B4D00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Template_bimbo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FC9B03E7-8738-964C-9C08-8E0EABAC9BA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0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e HD:Users:Alexandre:Desktop:apresentação:Cervejaria Petrópolis:"/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público alvo_d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0" y="2019300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público alv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AutoShape 6"/>
          <p:cNvSpPr>
            <a:spLocks noChangeArrowheads="1"/>
          </p:cNvSpPr>
          <p:nvPr/>
        </p:nvSpPr>
        <p:spPr bwMode="auto">
          <a:xfrm>
            <a:off x="280988" y="207963"/>
            <a:ext cx="2255837" cy="679450"/>
          </a:xfrm>
          <a:prstGeom prst="roundRect">
            <a:avLst>
              <a:gd name="adj" fmla="val 15231"/>
            </a:avLst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211138" y="206375"/>
            <a:ext cx="2390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WHO is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our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target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?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307975" y="882650"/>
            <a:ext cx="216058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pt-BR" sz="1600" dirty="0" err="1" smtClean="0">
                <a:latin typeface="Verdana" charset="0"/>
              </a:rPr>
              <a:t>Woman</a:t>
            </a:r>
            <a:r>
              <a:rPr lang="pt-BR" sz="1600" dirty="0" smtClean="0">
                <a:latin typeface="Verdana" charset="0"/>
              </a:rPr>
              <a:t>, </a:t>
            </a:r>
            <a:r>
              <a:rPr lang="pt-BR" sz="1600" dirty="0">
                <a:latin typeface="Verdana" charset="0"/>
              </a:rPr>
              <a:t>AB+, 25 - 44</a:t>
            </a:r>
          </a:p>
          <a:p>
            <a:pPr algn="ctr"/>
            <a:r>
              <a:rPr lang="pt-BR" sz="1200" b="0" i="1" dirty="0" err="1" smtClean="0">
                <a:latin typeface="Verdana" charset="0"/>
              </a:rPr>
              <a:t>Urban</a:t>
            </a:r>
            <a:r>
              <a:rPr lang="pt-BR" sz="1200" b="0" i="1" dirty="0" smtClean="0">
                <a:latin typeface="Verdana" charset="0"/>
              </a:rPr>
              <a:t> </a:t>
            </a:r>
            <a:r>
              <a:rPr lang="pt-BR" sz="1200" b="0" i="1" dirty="0" err="1" smtClean="0">
                <a:latin typeface="Verdana" charset="0"/>
              </a:rPr>
              <a:t>and</a:t>
            </a:r>
            <a:r>
              <a:rPr lang="pt-BR" sz="1200" b="0" i="1" dirty="0" smtClean="0">
                <a:latin typeface="Verdana" charset="0"/>
              </a:rPr>
              <a:t> </a:t>
            </a:r>
            <a:r>
              <a:rPr lang="pt-BR" sz="1200" b="0" i="1" dirty="0" err="1" smtClean="0">
                <a:latin typeface="Verdana" charset="0"/>
              </a:rPr>
              <a:t>Active</a:t>
            </a:r>
            <a:r>
              <a:rPr lang="pt-BR" sz="1200" b="0" i="1" dirty="0" smtClean="0">
                <a:latin typeface="Verdana" charset="0"/>
              </a:rPr>
              <a:t>, </a:t>
            </a:r>
            <a:r>
              <a:rPr lang="pt-BR" sz="1200" b="0" i="1" dirty="0" err="1" smtClean="0">
                <a:latin typeface="Verdana" charset="0"/>
              </a:rPr>
              <a:t>Independent</a:t>
            </a:r>
            <a:endParaRPr lang="pt-BR" sz="1200" b="0" i="1" dirty="0" smtClean="0">
              <a:latin typeface="Verdana" charset="0"/>
            </a:endParaRPr>
          </a:p>
          <a:p>
            <a:pPr algn="ctr"/>
            <a:r>
              <a:rPr lang="pt-BR" sz="1200" b="0" i="1" dirty="0" smtClean="0">
                <a:latin typeface="Verdana" charset="0"/>
              </a:rPr>
              <a:t>Living in great </a:t>
            </a:r>
            <a:r>
              <a:rPr lang="pt-BR" sz="1200" b="0" i="1" dirty="0" err="1" smtClean="0">
                <a:latin typeface="Verdana" charset="0"/>
              </a:rPr>
              <a:t>urban</a:t>
            </a:r>
            <a:r>
              <a:rPr lang="pt-BR" sz="1200" b="0" i="1" dirty="0" smtClean="0">
                <a:latin typeface="Verdana" charset="0"/>
              </a:rPr>
              <a:t> </a:t>
            </a:r>
            <a:r>
              <a:rPr lang="pt-BR" sz="1200" b="0" i="1" dirty="0" err="1" smtClean="0">
                <a:latin typeface="Verdana" charset="0"/>
              </a:rPr>
              <a:t>areas</a:t>
            </a:r>
            <a:endParaRPr lang="pt-BR" sz="1200" b="0" i="1" dirty="0">
              <a:latin typeface="Verdana" charset="0"/>
            </a:endParaRP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6309895" y="2138363"/>
            <a:ext cx="2834105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latin typeface="Verdana" charset="0"/>
              </a:rPr>
              <a:t>Physical</a:t>
            </a:r>
            <a:r>
              <a:rPr lang="pt-BR" dirty="0" smtClean="0">
                <a:latin typeface="Verdana" charset="0"/>
              </a:rPr>
              <a:t> </a:t>
            </a:r>
            <a:r>
              <a:rPr lang="pt-BR" dirty="0" err="1" smtClean="0">
                <a:latin typeface="Verdana" charset="0"/>
              </a:rPr>
              <a:t>and</a:t>
            </a:r>
            <a:r>
              <a:rPr lang="pt-BR" dirty="0" smtClean="0">
                <a:latin typeface="Verdana" charset="0"/>
              </a:rPr>
              <a:t> Mental balance</a:t>
            </a:r>
          </a:p>
          <a:p>
            <a:pPr algn="ctr"/>
            <a:endParaRPr lang="pt-BR" sz="80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Interested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on</a:t>
            </a:r>
            <a:r>
              <a:rPr lang="pt-BR" b="0" dirty="0" smtClean="0">
                <a:latin typeface="Verdana" charset="0"/>
              </a:rPr>
              <a:t>:</a:t>
            </a:r>
            <a:endParaRPr lang="pt-BR" b="0" dirty="0">
              <a:latin typeface="Verdana" charset="0"/>
            </a:endParaRPr>
          </a:p>
          <a:p>
            <a:endParaRPr lang="pt-BR" sz="800" b="0" dirty="0">
              <a:latin typeface="Verdana" charset="0"/>
            </a:endParaRPr>
          </a:p>
          <a:p>
            <a:r>
              <a:rPr lang="pt-BR" sz="1600" b="0" dirty="0">
                <a:latin typeface="Verdana" charset="0"/>
              </a:rPr>
              <a:t>-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Health</a:t>
            </a:r>
            <a:r>
              <a:rPr lang="pt-BR" sz="1600" b="0" dirty="0" smtClean="0">
                <a:latin typeface="Verdana" charset="0"/>
              </a:rPr>
              <a:t>, </a:t>
            </a:r>
            <a:r>
              <a:rPr lang="pt-BR" sz="1600" b="0" dirty="0" err="1" smtClean="0">
                <a:latin typeface="Verdana" charset="0"/>
              </a:rPr>
              <a:t>well-being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and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quality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of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life</a:t>
            </a:r>
            <a:r>
              <a:rPr lang="pt-BR" sz="1600" b="0" dirty="0" smtClean="0">
                <a:latin typeface="Verdana" charset="0"/>
              </a:rPr>
              <a:t> – </a:t>
            </a:r>
            <a:r>
              <a:rPr lang="pt-BR" sz="1600" b="0" dirty="0">
                <a:latin typeface="Verdana" charset="0"/>
              </a:rPr>
              <a:t>78%</a:t>
            </a:r>
          </a:p>
          <a:p>
            <a:endParaRPr lang="pt-BR" sz="800" b="0" dirty="0">
              <a:latin typeface="Verdana" charset="0"/>
            </a:endParaRPr>
          </a:p>
          <a:p>
            <a:r>
              <a:rPr lang="pt-BR" sz="1600" b="0" dirty="0">
                <a:latin typeface="Verdana" charset="0"/>
              </a:rPr>
              <a:t>-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Beauty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care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and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Aesthetics</a:t>
            </a:r>
            <a:r>
              <a:rPr lang="pt-BR" sz="1600" b="0" dirty="0" smtClean="0">
                <a:latin typeface="Verdana" charset="0"/>
              </a:rPr>
              <a:t> – </a:t>
            </a:r>
            <a:r>
              <a:rPr lang="pt-BR" sz="1600" b="0" dirty="0">
                <a:latin typeface="Verdana" charset="0"/>
              </a:rPr>
              <a:t>69%</a:t>
            </a: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sz="1600" b="0" dirty="0" smtClean="0">
                <a:latin typeface="Verdana" charset="0"/>
              </a:rPr>
              <a:t>- </a:t>
            </a:r>
            <a:r>
              <a:rPr lang="pt-BR" sz="1600" b="0" dirty="0" err="1" smtClean="0">
                <a:latin typeface="Verdana" charset="0"/>
              </a:rPr>
              <a:t>Diet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and</a:t>
            </a:r>
            <a:r>
              <a:rPr lang="pt-BR" sz="1600" b="0" dirty="0" smtClean="0">
                <a:latin typeface="Verdana" charset="0"/>
              </a:rPr>
              <a:t> </a:t>
            </a:r>
          </a:p>
          <a:p>
            <a:r>
              <a:rPr lang="pt-BR" sz="1600" b="0" dirty="0" err="1" smtClean="0">
                <a:latin typeface="Verdana" charset="0"/>
              </a:rPr>
              <a:t>Nutrition</a:t>
            </a:r>
            <a:r>
              <a:rPr lang="pt-BR" sz="1600" b="0" dirty="0" smtClean="0">
                <a:latin typeface="Verdana" charset="0"/>
              </a:rPr>
              <a:t> – </a:t>
            </a:r>
            <a:r>
              <a:rPr lang="pt-BR" sz="1600" b="0" dirty="0">
                <a:latin typeface="Verdana" charset="0"/>
              </a:rPr>
              <a:t>64%</a:t>
            </a:r>
          </a:p>
          <a:p>
            <a:endParaRPr lang="pt-BR" sz="800" b="0" dirty="0">
              <a:latin typeface="Verdana" charset="0"/>
            </a:endParaRPr>
          </a:p>
          <a:p>
            <a:r>
              <a:rPr lang="pt-BR" sz="1600" b="0" dirty="0">
                <a:latin typeface="Verdana" charset="0"/>
              </a:rPr>
              <a:t>-</a:t>
            </a:r>
            <a:r>
              <a:rPr lang="pt-BR" sz="1600" b="0" dirty="0" smtClean="0">
                <a:latin typeface="Verdana" charset="0"/>
              </a:rPr>
              <a:t> Fashion – </a:t>
            </a:r>
            <a:r>
              <a:rPr lang="pt-BR" sz="1600" b="0" dirty="0">
                <a:latin typeface="Verdana" charset="0"/>
              </a:rPr>
              <a:t>60%</a:t>
            </a:r>
          </a:p>
          <a:p>
            <a:endParaRPr lang="pt-BR" sz="800" b="0" dirty="0">
              <a:latin typeface="Verdana" charset="0"/>
            </a:endParaRPr>
          </a:p>
          <a:p>
            <a:r>
              <a:rPr lang="pt-BR" sz="1600" b="0" dirty="0">
                <a:latin typeface="Verdana" charset="0"/>
              </a:rPr>
              <a:t>- </a:t>
            </a:r>
            <a:r>
              <a:rPr lang="pt-BR" sz="1600" b="0" dirty="0" err="1" smtClean="0">
                <a:latin typeface="Verdana" charset="0"/>
              </a:rPr>
              <a:t>Ecology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and</a:t>
            </a:r>
            <a:r>
              <a:rPr lang="pt-BR" sz="1600" b="0" dirty="0" smtClean="0">
                <a:latin typeface="Verdana" charset="0"/>
              </a:rPr>
              <a:t> </a:t>
            </a:r>
            <a:r>
              <a:rPr lang="pt-BR" sz="1600" b="0" dirty="0" err="1" smtClean="0">
                <a:latin typeface="Verdana" charset="0"/>
              </a:rPr>
              <a:t>Environment</a:t>
            </a:r>
            <a:r>
              <a:rPr lang="pt-BR" sz="1600" b="0" dirty="0" smtClean="0">
                <a:latin typeface="Verdana" charset="0"/>
              </a:rPr>
              <a:t> – </a:t>
            </a:r>
            <a:r>
              <a:rPr lang="pt-BR" sz="1600" b="0" dirty="0">
                <a:latin typeface="Verdana" charset="0"/>
              </a:rPr>
              <a:t>56%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2081213" y="6494463"/>
            <a:ext cx="5318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000" b="0" i="1" dirty="0" smtClean="0">
                <a:solidFill>
                  <a:srgbClr val="000000"/>
                </a:solidFill>
                <a:latin typeface="Verdana" charset="0"/>
                <a:ea typeface="Times New Roman" charset="0"/>
              </a:rPr>
              <a:t>Source: </a:t>
            </a:r>
            <a:r>
              <a:rPr lang="pt-BR" sz="1000" b="0" i="1" dirty="0" err="1">
                <a:solidFill>
                  <a:srgbClr val="000000"/>
                </a:solidFill>
                <a:latin typeface="Verdana" charset="0"/>
                <a:ea typeface="Times New Roman" charset="0"/>
              </a:rPr>
              <a:t>Ipsos</a:t>
            </a:r>
            <a:r>
              <a:rPr lang="pt-BR" sz="1000" b="0" i="1" dirty="0">
                <a:solidFill>
                  <a:srgbClr val="000000"/>
                </a:solidFill>
                <a:latin typeface="Verdana" charset="0"/>
                <a:ea typeface="Times New Roman" charset="0"/>
              </a:rPr>
              <a:t> </a:t>
            </a:r>
            <a:r>
              <a:rPr lang="pt-BR" sz="1000" b="0" i="1" dirty="0" err="1">
                <a:solidFill>
                  <a:srgbClr val="000000"/>
                </a:solidFill>
                <a:latin typeface="Verdana" charset="0"/>
                <a:ea typeface="Times New Roman" charset="0"/>
              </a:rPr>
              <a:t>Marplan</a:t>
            </a:r>
            <a:r>
              <a:rPr lang="pt-BR" sz="1000" b="0" i="1" dirty="0" smtClean="0">
                <a:solidFill>
                  <a:srgbClr val="000000"/>
                </a:solidFill>
                <a:latin typeface="Verdana" charset="0"/>
                <a:ea typeface="Times New Roman" charset="0"/>
              </a:rPr>
              <a:t> </a:t>
            </a:r>
            <a:r>
              <a:rPr lang="pt-BR" sz="1000" b="0" i="1" dirty="0" err="1" smtClean="0">
                <a:solidFill>
                  <a:srgbClr val="000000"/>
                </a:solidFill>
                <a:latin typeface="Verdana" charset="0"/>
                <a:ea typeface="Times New Roman" charset="0"/>
              </a:rPr>
              <a:t>apr</a:t>
            </a:r>
            <a:r>
              <a:rPr lang="pt-BR" sz="1000" b="0" i="1" dirty="0" smtClean="0">
                <a:solidFill>
                  <a:srgbClr val="000000"/>
                </a:solidFill>
                <a:latin typeface="Verdana" charset="0"/>
                <a:ea typeface="Times New Roman" charset="0"/>
              </a:rPr>
              <a:t>/</a:t>
            </a:r>
            <a:r>
              <a:rPr lang="pt-BR" sz="1000" b="0" i="1" dirty="0">
                <a:solidFill>
                  <a:srgbClr val="000000"/>
                </a:solidFill>
                <a:latin typeface="Verdana" charset="0"/>
                <a:ea typeface="Times New Roman" charset="0"/>
              </a:rPr>
              <a:t>07</a:t>
            </a:r>
            <a:r>
              <a:rPr lang="pt-BR" sz="1000" b="0" i="1" dirty="0" smtClean="0">
                <a:solidFill>
                  <a:srgbClr val="000000"/>
                </a:solidFill>
                <a:latin typeface="Verdana" charset="0"/>
                <a:ea typeface="Times New Roman" charset="0"/>
              </a:rPr>
              <a:t> to </a:t>
            </a:r>
            <a:r>
              <a:rPr lang="pt-BR" sz="1000" b="0" i="1" dirty="0">
                <a:solidFill>
                  <a:srgbClr val="000000"/>
                </a:solidFill>
                <a:latin typeface="Verdana" charset="0"/>
                <a:ea typeface="Times New Roman" charset="0"/>
              </a:rPr>
              <a:t>mar/08 - 9</a:t>
            </a:r>
            <a:r>
              <a:rPr lang="pt-BR" sz="1000" b="0" i="1" dirty="0" smtClean="0">
                <a:solidFill>
                  <a:srgbClr val="000000"/>
                </a:solidFill>
                <a:latin typeface="Verdana" charset="0"/>
                <a:ea typeface="Times New Roman" charset="0"/>
              </a:rPr>
              <a:t> </a:t>
            </a:r>
            <a:r>
              <a:rPr lang="pt-BR" sz="1000" b="0" i="1" dirty="0" err="1" smtClean="0">
                <a:solidFill>
                  <a:srgbClr val="000000"/>
                </a:solidFill>
                <a:latin typeface="Verdana" charset="0"/>
                <a:ea typeface="Times New Roman" charset="0"/>
              </a:rPr>
              <a:t>markets</a:t>
            </a:r>
            <a:r>
              <a:rPr lang="pt-BR" sz="1000" b="0" i="1" dirty="0" smtClean="0">
                <a:solidFill>
                  <a:srgbClr val="000000"/>
                </a:solidFill>
                <a:latin typeface="Verdana" charset="0"/>
                <a:ea typeface="Times New Roman" charset="0"/>
              </a:rPr>
              <a:t> – </a:t>
            </a:r>
            <a:r>
              <a:rPr lang="pt-BR" sz="1000" b="0" i="1" dirty="0" err="1">
                <a:solidFill>
                  <a:srgbClr val="000000"/>
                </a:solidFill>
                <a:latin typeface="Verdana" charset="0"/>
                <a:ea typeface="Times New Roman" charset="0"/>
              </a:rPr>
              <a:t>Target</a:t>
            </a:r>
            <a:r>
              <a:rPr lang="pt-BR" sz="1000" b="0" i="1" dirty="0">
                <a:solidFill>
                  <a:srgbClr val="000000"/>
                </a:solidFill>
                <a:latin typeface="Verdana" charset="0"/>
                <a:ea typeface="Times New Roman" charset="0"/>
              </a:rPr>
              <a:t>: MM 10+</a:t>
            </a:r>
            <a:endParaRPr lang="en-US" sz="1000" b="0" i="1" dirty="0">
              <a:solidFill>
                <a:srgbClr val="000000"/>
              </a:solidFill>
              <a:latin typeface="Verdana" charset="0"/>
              <a:ea typeface="Times New Roman" charset="0"/>
            </a:endParaRPr>
          </a:p>
        </p:txBody>
      </p:sp>
      <p:sp>
        <p:nvSpPr>
          <p:cNvPr id="63501" name="AutoShape 13"/>
          <p:cNvSpPr>
            <a:spLocks noChangeArrowheads="1"/>
          </p:cNvSpPr>
          <p:nvPr/>
        </p:nvSpPr>
        <p:spPr bwMode="auto">
          <a:xfrm>
            <a:off x="3475038" y="207963"/>
            <a:ext cx="2255837" cy="679450"/>
          </a:xfrm>
          <a:prstGeom prst="roundRect">
            <a:avLst>
              <a:gd name="adj" fmla="val 15231"/>
            </a:avLst>
          </a:prstGeom>
          <a:solidFill>
            <a:srgbClr val="9933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3700463" y="206375"/>
            <a:ext cx="1785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WHAT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does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she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want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?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/>
      <p:bldP spid="63499" grpId="0"/>
      <p:bldP spid="63500" grpId="0"/>
      <p:bldP spid="63501" grpId="0" animBg="1"/>
      <p:bldP spid="635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úblico alvo_d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0" y="2019300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280988" y="207963"/>
            <a:ext cx="2255837" cy="679450"/>
          </a:xfrm>
          <a:prstGeom prst="roundRect">
            <a:avLst>
              <a:gd name="adj" fmla="val 15231"/>
            </a:avLst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11138" y="206375"/>
            <a:ext cx="2390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WHO is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our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target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?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3475038" y="207963"/>
            <a:ext cx="2255837" cy="679450"/>
          </a:xfrm>
          <a:prstGeom prst="roundRect">
            <a:avLst>
              <a:gd name="adj" fmla="val 15231"/>
            </a:avLst>
          </a:prstGeom>
          <a:solidFill>
            <a:srgbClr val="9933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700463" y="206375"/>
            <a:ext cx="1785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WHAT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does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she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want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?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07975" y="882650"/>
            <a:ext cx="216058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lvl="0" algn="ctr"/>
            <a:r>
              <a:rPr lang="pt-BR" sz="1600" dirty="0" err="1">
                <a:solidFill>
                  <a:srgbClr val="000000"/>
                </a:solidFill>
                <a:latin typeface="Verdana" charset="0"/>
              </a:rPr>
              <a:t>Woman</a:t>
            </a:r>
            <a:r>
              <a:rPr lang="pt-BR" sz="1600" dirty="0">
                <a:solidFill>
                  <a:srgbClr val="000000"/>
                </a:solidFill>
                <a:latin typeface="Verdana" charset="0"/>
              </a:rPr>
              <a:t>, AB+, 25 - 44</a:t>
            </a:r>
          </a:p>
          <a:p>
            <a:pPr lvl="0" algn="ctr"/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Urban</a:t>
            </a:r>
            <a:r>
              <a:rPr lang="pt-BR" sz="1200" b="0" i="1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and</a:t>
            </a:r>
            <a:r>
              <a:rPr lang="pt-BR" sz="1200" b="0" i="1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Active</a:t>
            </a:r>
            <a:r>
              <a:rPr lang="pt-BR" sz="1200" b="0" i="1" dirty="0">
                <a:solidFill>
                  <a:srgbClr val="000000"/>
                </a:solidFill>
                <a:latin typeface="Verdana" charset="0"/>
              </a:rPr>
              <a:t>, </a:t>
            </a:r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Independent</a:t>
            </a:r>
            <a:endParaRPr lang="pt-BR" sz="1200" b="0" i="1" dirty="0">
              <a:solidFill>
                <a:srgbClr val="000000"/>
              </a:solidFill>
              <a:latin typeface="Verdana" charset="0"/>
            </a:endParaRPr>
          </a:p>
          <a:p>
            <a:pPr lvl="0" algn="ctr"/>
            <a:r>
              <a:rPr lang="pt-BR" sz="1200" b="0" i="1" dirty="0">
                <a:solidFill>
                  <a:srgbClr val="000000"/>
                </a:solidFill>
                <a:latin typeface="Verdana" charset="0"/>
              </a:rPr>
              <a:t>Living in great </a:t>
            </a:r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urban</a:t>
            </a:r>
            <a:r>
              <a:rPr lang="pt-BR" sz="1200" b="0" i="1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areas</a:t>
            </a:r>
            <a:endParaRPr lang="pt-BR" sz="1200" b="0" i="1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3522663" y="882650"/>
            <a:ext cx="2160587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pt-BR" sz="1600" dirty="0" err="1" smtClean="0">
                <a:latin typeface="Verdana" charset="0"/>
              </a:rPr>
              <a:t>Physical</a:t>
            </a:r>
            <a:r>
              <a:rPr lang="pt-BR" sz="1600" dirty="0" smtClean="0">
                <a:latin typeface="Verdana" charset="0"/>
              </a:rPr>
              <a:t> </a:t>
            </a:r>
            <a:r>
              <a:rPr lang="pt-BR" sz="1600" dirty="0" err="1" smtClean="0">
                <a:latin typeface="Verdana" charset="0"/>
              </a:rPr>
              <a:t>and</a:t>
            </a:r>
            <a:r>
              <a:rPr lang="pt-BR" sz="1600" dirty="0" smtClean="0">
                <a:latin typeface="Verdana" charset="0"/>
              </a:rPr>
              <a:t> Mental </a:t>
            </a:r>
          </a:p>
          <a:p>
            <a:pPr algn="ctr"/>
            <a:r>
              <a:rPr lang="pt-BR" sz="1600" dirty="0" smtClean="0">
                <a:latin typeface="Verdana" charset="0"/>
              </a:rPr>
              <a:t>balance</a:t>
            </a:r>
          </a:p>
          <a:p>
            <a:pPr algn="ctr"/>
            <a:r>
              <a:rPr lang="pt-BR" sz="1200" b="0" i="1" dirty="0" err="1" smtClean="0">
                <a:latin typeface="Verdana" charset="0"/>
              </a:rPr>
              <a:t>Health</a:t>
            </a:r>
            <a:r>
              <a:rPr lang="pt-BR" sz="1200" b="0" i="1" dirty="0" smtClean="0">
                <a:latin typeface="Verdana" charset="0"/>
              </a:rPr>
              <a:t>, </a:t>
            </a:r>
            <a:r>
              <a:rPr lang="pt-BR" sz="1200" b="0" i="1" dirty="0" err="1" smtClean="0">
                <a:latin typeface="Verdana" charset="0"/>
              </a:rPr>
              <a:t>well-being</a:t>
            </a:r>
            <a:r>
              <a:rPr lang="pt-BR" sz="1200" b="0" i="1" dirty="0" smtClean="0">
                <a:latin typeface="Verdana" charset="0"/>
              </a:rPr>
              <a:t> </a:t>
            </a:r>
            <a:r>
              <a:rPr lang="pt-BR" sz="1200" b="0" i="1" dirty="0" err="1" smtClean="0">
                <a:latin typeface="Verdana" charset="0"/>
              </a:rPr>
              <a:t>and</a:t>
            </a:r>
            <a:r>
              <a:rPr lang="pt-BR" sz="1200" b="0" i="1" dirty="0" smtClean="0">
                <a:latin typeface="Verdana" charset="0"/>
              </a:rPr>
              <a:t> </a:t>
            </a:r>
            <a:r>
              <a:rPr lang="pt-BR" sz="1200" b="0" i="1" dirty="0" err="1" smtClean="0">
                <a:latin typeface="Verdana" charset="0"/>
              </a:rPr>
              <a:t>quality</a:t>
            </a:r>
            <a:r>
              <a:rPr lang="pt-BR" sz="1200" b="0" i="1" dirty="0" smtClean="0">
                <a:latin typeface="Verdana" charset="0"/>
              </a:rPr>
              <a:t> </a:t>
            </a:r>
            <a:r>
              <a:rPr lang="pt-BR" sz="1200" b="0" i="1" dirty="0" err="1" smtClean="0">
                <a:latin typeface="Verdana" charset="0"/>
              </a:rPr>
              <a:t>of</a:t>
            </a:r>
            <a:r>
              <a:rPr lang="pt-BR" sz="1200" b="0" i="1" dirty="0" smtClean="0">
                <a:latin typeface="Verdana" charset="0"/>
              </a:rPr>
              <a:t> </a:t>
            </a:r>
            <a:r>
              <a:rPr lang="pt-BR" sz="1200" b="0" i="1" dirty="0" err="1" smtClean="0">
                <a:latin typeface="Verdana" charset="0"/>
              </a:rPr>
              <a:t>life</a:t>
            </a:r>
            <a:endParaRPr lang="pt-BR" sz="1200" b="0" i="1" dirty="0">
              <a:latin typeface="Verdana" charset="0"/>
            </a:endParaRPr>
          </a:p>
        </p:txBody>
      </p:sp>
      <p:sp>
        <p:nvSpPr>
          <p:cNvPr id="64524" name="AutoShape 12"/>
          <p:cNvSpPr>
            <a:spLocks noChangeArrowheads="1"/>
          </p:cNvSpPr>
          <p:nvPr/>
        </p:nvSpPr>
        <p:spPr bwMode="auto">
          <a:xfrm>
            <a:off x="6602413" y="207963"/>
            <a:ext cx="2255837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6827838" y="206375"/>
            <a:ext cx="1785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WHERE is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she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?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Work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Home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Mall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Gym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Restaurant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Movie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Theatre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Salon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Pub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Night</a:t>
            </a:r>
            <a:r>
              <a:rPr lang="pt-BR" sz="1600" b="0" dirty="0" smtClean="0">
                <a:latin typeface="Verdana" charset="0"/>
              </a:rPr>
              <a:t> out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Park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Online </a:t>
            </a:r>
            <a:r>
              <a:rPr lang="pt-BR" sz="1600" b="0" dirty="0" err="1" smtClean="0">
                <a:latin typeface="Verdana" charset="0"/>
              </a:rPr>
              <a:t>Store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Bookshop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Books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Magazines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Coffee</a:t>
            </a:r>
            <a:r>
              <a:rPr lang="pt-BR" sz="1600" b="0" dirty="0" smtClean="0">
                <a:latin typeface="Verdana" charset="0"/>
              </a:rPr>
              <a:t> Shop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Commute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Airport</a:t>
            </a:r>
            <a:endParaRPr lang="pt-BR" sz="1600" b="0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6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8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/>
      <p:bldP spid="64524" grpId="0" animBg="1"/>
      <p:bldP spid="64525" grpId="0"/>
      <p:bldP spid="64528" grpId="0" animBg="1"/>
      <p:bldP spid="64529" grpId="0" animBg="1"/>
      <p:bldP spid="64530" grpId="0" animBg="1"/>
      <p:bldP spid="64531" grpId="0" animBg="1"/>
      <p:bldP spid="64532" grpId="0" animBg="1"/>
      <p:bldP spid="64533" grpId="0" animBg="1"/>
      <p:bldP spid="64534" grpId="0" animBg="1"/>
      <p:bldP spid="64535" grpId="0" animBg="1"/>
      <p:bldP spid="64536" grpId="0" animBg="1"/>
      <p:bldP spid="64537" grpId="0" animBg="1"/>
      <p:bldP spid="64538" grpId="0" animBg="1"/>
      <p:bldP spid="64539" grpId="0" animBg="1"/>
      <p:bldP spid="64540" grpId="0" animBg="1"/>
      <p:bldP spid="64541" grpId="0" animBg="1"/>
      <p:bldP spid="64542" grpId="0" animBg="1"/>
      <p:bldP spid="64543" grpId="0" animBg="1"/>
      <p:bldP spid="64544" grpId="0" animBg="1"/>
      <p:bldP spid="64545" grpId="0" animBg="1"/>
      <p:bldP spid="64546" grpId="0" animBg="1"/>
      <p:bldP spid="64547" grpId="0" animBg="1"/>
      <p:bldP spid="645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Work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Home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Mall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Movie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Theatre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Salon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Pub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Night</a:t>
            </a:r>
            <a:r>
              <a:rPr lang="pt-BR" sz="1600" b="0" dirty="0" smtClean="0">
                <a:latin typeface="Verdana" charset="0"/>
              </a:rPr>
              <a:t> out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Coffee</a:t>
            </a:r>
            <a:r>
              <a:rPr lang="pt-BR" sz="1600" b="0" dirty="0" smtClean="0">
                <a:latin typeface="Verdana" charset="0"/>
              </a:rPr>
              <a:t> Shop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Airport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36" name="AutoShape 18"/>
          <p:cNvSpPr>
            <a:spLocks noChangeArrowheads="1"/>
          </p:cNvSpPr>
          <p:nvPr/>
        </p:nvSpPr>
        <p:spPr bwMode="auto">
          <a:xfrm>
            <a:off x="6333938" y="3398887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>
                <a:latin typeface="Verdana" charset="0"/>
              </a:rPr>
              <a:t>Internet</a:t>
            </a:r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auto">
          <a:xfrm>
            <a:off x="6589526" y="5084812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Gym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41" name="AutoShape 21"/>
          <p:cNvSpPr>
            <a:spLocks noChangeArrowheads="1"/>
          </p:cNvSpPr>
          <p:nvPr/>
        </p:nvSpPr>
        <p:spPr bwMode="auto">
          <a:xfrm>
            <a:off x="3578038" y="5853162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Restaurant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auto">
          <a:xfrm>
            <a:off x="952313" y="4076749"/>
            <a:ext cx="167640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43" name="AutoShape 28"/>
          <p:cNvSpPr>
            <a:spLocks noChangeArrowheads="1"/>
          </p:cNvSpPr>
          <p:nvPr/>
        </p:nvSpPr>
        <p:spPr bwMode="auto">
          <a:xfrm>
            <a:off x="6410138" y="4333924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Park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44" name="AutoShape 29"/>
          <p:cNvSpPr>
            <a:spLocks noChangeArrowheads="1"/>
          </p:cNvSpPr>
          <p:nvPr/>
        </p:nvSpPr>
        <p:spPr bwMode="auto">
          <a:xfrm>
            <a:off x="7557901" y="3182987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>
                <a:latin typeface="Verdana" charset="0"/>
              </a:rPr>
              <a:t>Email</a:t>
            </a:r>
          </a:p>
        </p:txBody>
      </p:sp>
      <p:sp>
        <p:nvSpPr>
          <p:cNvPr id="45" name="AutoShape 30"/>
          <p:cNvSpPr>
            <a:spLocks noChangeArrowheads="1"/>
          </p:cNvSpPr>
          <p:nvPr/>
        </p:nvSpPr>
        <p:spPr bwMode="auto">
          <a:xfrm>
            <a:off x="7557900" y="3616374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Online </a:t>
            </a:r>
            <a:r>
              <a:rPr lang="pt-BR" sz="1600" b="0" dirty="0" err="1" smtClean="0">
                <a:latin typeface="Verdana" charset="0"/>
              </a:rPr>
              <a:t>Store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46" name="AutoShape 31"/>
          <p:cNvSpPr>
            <a:spLocks noChangeArrowheads="1"/>
          </p:cNvSpPr>
          <p:nvPr/>
        </p:nvSpPr>
        <p:spPr bwMode="auto">
          <a:xfrm>
            <a:off x="6216129" y="2243187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Bookshop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47" name="AutoShape 32"/>
          <p:cNvSpPr>
            <a:spLocks noChangeArrowheads="1"/>
          </p:cNvSpPr>
          <p:nvPr/>
        </p:nvSpPr>
        <p:spPr bwMode="auto">
          <a:xfrm>
            <a:off x="7327713" y="2027287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Books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48" name="AutoShape 33"/>
          <p:cNvSpPr>
            <a:spLocks noChangeArrowheads="1"/>
          </p:cNvSpPr>
          <p:nvPr/>
        </p:nvSpPr>
        <p:spPr bwMode="auto">
          <a:xfrm>
            <a:off x="7327713" y="2459087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Magazines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49" name="AutoShape 35"/>
          <p:cNvSpPr>
            <a:spLocks noChangeArrowheads="1"/>
          </p:cNvSpPr>
          <p:nvPr/>
        </p:nvSpPr>
        <p:spPr bwMode="auto">
          <a:xfrm>
            <a:off x="2211201" y="1827262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Commute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280988" y="207963"/>
            <a:ext cx="2255837" cy="679450"/>
          </a:xfrm>
          <a:prstGeom prst="roundRect">
            <a:avLst>
              <a:gd name="adj" fmla="val 15231"/>
            </a:avLst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11138" y="206375"/>
            <a:ext cx="2390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WHO is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our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target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?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3475038" y="207963"/>
            <a:ext cx="2255837" cy="679450"/>
          </a:xfrm>
          <a:prstGeom prst="roundRect">
            <a:avLst>
              <a:gd name="adj" fmla="val 15231"/>
            </a:avLst>
          </a:prstGeom>
          <a:solidFill>
            <a:srgbClr val="9933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700463" y="206375"/>
            <a:ext cx="1785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WHAT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she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wants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?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07975" y="882650"/>
            <a:ext cx="216058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lvl="0" algn="ctr"/>
            <a:r>
              <a:rPr lang="pt-BR" sz="1600" dirty="0" err="1">
                <a:solidFill>
                  <a:srgbClr val="000000"/>
                </a:solidFill>
                <a:latin typeface="Verdana" charset="0"/>
              </a:rPr>
              <a:t>Woman</a:t>
            </a:r>
            <a:r>
              <a:rPr lang="pt-BR" sz="1600" dirty="0">
                <a:solidFill>
                  <a:srgbClr val="000000"/>
                </a:solidFill>
                <a:latin typeface="Verdana" charset="0"/>
              </a:rPr>
              <a:t>, AB+, 25 - 44</a:t>
            </a:r>
          </a:p>
          <a:p>
            <a:pPr lvl="0" algn="ctr"/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Urban</a:t>
            </a:r>
            <a:r>
              <a:rPr lang="pt-BR" sz="1200" b="0" i="1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and</a:t>
            </a:r>
            <a:r>
              <a:rPr lang="pt-BR" sz="1200" b="0" i="1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Active</a:t>
            </a:r>
            <a:r>
              <a:rPr lang="pt-BR" sz="1200" b="0" i="1" dirty="0">
                <a:solidFill>
                  <a:srgbClr val="000000"/>
                </a:solidFill>
                <a:latin typeface="Verdana" charset="0"/>
              </a:rPr>
              <a:t>, </a:t>
            </a:r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Independent</a:t>
            </a:r>
            <a:endParaRPr lang="pt-BR" sz="1200" b="0" i="1" dirty="0">
              <a:solidFill>
                <a:srgbClr val="000000"/>
              </a:solidFill>
              <a:latin typeface="Verdana" charset="0"/>
            </a:endParaRPr>
          </a:p>
          <a:p>
            <a:pPr lvl="0" algn="ctr"/>
            <a:r>
              <a:rPr lang="pt-BR" sz="1200" b="0" i="1" dirty="0">
                <a:solidFill>
                  <a:srgbClr val="000000"/>
                </a:solidFill>
                <a:latin typeface="Verdana" charset="0"/>
              </a:rPr>
              <a:t>Living in great </a:t>
            </a:r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urban</a:t>
            </a:r>
            <a:r>
              <a:rPr lang="pt-BR" sz="1200" b="0" i="1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pt-BR" sz="1200" b="0" i="1" dirty="0" err="1">
                <a:solidFill>
                  <a:srgbClr val="000000"/>
                </a:solidFill>
                <a:latin typeface="Verdana" charset="0"/>
              </a:rPr>
              <a:t>areas</a:t>
            </a:r>
            <a:endParaRPr lang="pt-BR" sz="1200" b="0" i="1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3522663" y="882650"/>
            <a:ext cx="2160587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pt-BR" sz="1600" dirty="0" err="1" smtClean="0">
                <a:latin typeface="Verdana" charset="0"/>
              </a:rPr>
              <a:t>Physical</a:t>
            </a:r>
            <a:r>
              <a:rPr lang="pt-BR" sz="1600" dirty="0" smtClean="0">
                <a:latin typeface="Verdana" charset="0"/>
              </a:rPr>
              <a:t> </a:t>
            </a:r>
            <a:r>
              <a:rPr lang="pt-BR" sz="1600" dirty="0" err="1" smtClean="0">
                <a:latin typeface="Verdana" charset="0"/>
              </a:rPr>
              <a:t>and</a:t>
            </a:r>
            <a:r>
              <a:rPr lang="pt-BR" sz="1600" dirty="0" smtClean="0">
                <a:latin typeface="Verdana" charset="0"/>
              </a:rPr>
              <a:t> Mental </a:t>
            </a:r>
          </a:p>
          <a:p>
            <a:pPr algn="ctr"/>
            <a:r>
              <a:rPr lang="pt-BR" sz="1600" dirty="0" smtClean="0">
                <a:latin typeface="Verdana" charset="0"/>
              </a:rPr>
              <a:t>balance</a:t>
            </a:r>
          </a:p>
          <a:p>
            <a:pPr algn="ctr"/>
            <a:r>
              <a:rPr lang="pt-BR" sz="1200" b="0" i="1" dirty="0" err="1" smtClean="0">
                <a:latin typeface="Verdana" charset="0"/>
              </a:rPr>
              <a:t>Health</a:t>
            </a:r>
            <a:r>
              <a:rPr lang="pt-BR" sz="1200" b="0" i="1" dirty="0" smtClean="0">
                <a:latin typeface="Verdana" charset="0"/>
              </a:rPr>
              <a:t>, </a:t>
            </a:r>
            <a:r>
              <a:rPr lang="pt-BR" sz="1200" b="0" i="1" dirty="0" err="1" smtClean="0">
                <a:latin typeface="Verdana" charset="0"/>
              </a:rPr>
              <a:t>well-being</a:t>
            </a:r>
            <a:r>
              <a:rPr lang="pt-BR" sz="1200" b="0" i="1" dirty="0" smtClean="0">
                <a:latin typeface="Verdana" charset="0"/>
              </a:rPr>
              <a:t> </a:t>
            </a:r>
            <a:r>
              <a:rPr lang="pt-BR" sz="1200" b="0" i="1" dirty="0" err="1" smtClean="0">
                <a:latin typeface="Verdana" charset="0"/>
              </a:rPr>
              <a:t>and</a:t>
            </a:r>
            <a:r>
              <a:rPr lang="pt-BR" sz="1200" b="0" i="1" dirty="0" smtClean="0">
                <a:latin typeface="Verdana" charset="0"/>
              </a:rPr>
              <a:t> </a:t>
            </a:r>
            <a:r>
              <a:rPr lang="pt-BR" sz="1200" b="0" i="1" dirty="0" err="1" smtClean="0">
                <a:latin typeface="Verdana" charset="0"/>
              </a:rPr>
              <a:t>quality</a:t>
            </a:r>
            <a:r>
              <a:rPr lang="pt-BR" sz="1200" b="0" i="1" dirty="0" smtClean="0">
                <a:latin typeface="Verdana" charset="0"/>
              </a:rPr>
              <a:t> </a:t>
            </a:r>
            <a:r>
              <a:rPr lang="pt-BR" sz="1200" b="0" i="1" dirty="0" err="1" smtClean="0">
                <a:latin typeface="Verdana" charset="0"/>
              </a:rPr>
              <a:t>of</a:t>
            </a:r>
            <a:r>
              <a:rPr lang="pt-BR" sz="1200" b="0" i="1" dirty="0" smtClean="0">
                <a:latin typeface="Verdana" charset="0"/>
              </a:rPr>
              <a:t> </a:t>
            </a:r>
            <a:r>
              <a:rPr lang="pt-BR" sz="1200" b="0" i="1" dirty="0" err="1" smtClean="0">
                <a:latin typeface="Verdana" charset="0"/>
              </a:rPr>
              <a:t>life</a:t>
            </a:r>
            <a:endParaRPr lang="pt-BR" sz="1200" b="0" i="1" dirty="0">
              <a:latin typeface="Verdana" charset="0"/>
            </a:endParaRPr>
          </a:p>
        </p:txBody>
      </p:sp>
      <p:sp>
        <p:nvSpPr>
          <p:cNvPr id="64524" name="AutoShape 12"/>
          <p:cNvSpPr>
            <a:spLocks noChangeArrowheads="1"/>
          </p:cNvSpPr>
          <p:nvPr/>
        </p:nvSpPr>
        <p:spPr bwMode="auto">
          <a:xfrm>
            <a:off x="6602413" y="207963"/>
            <a:ext cx="2255837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6827838" y="206375"/>
            <a:ext cx="1785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WHERE is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she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?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>
                <a:latin typeface="Verdana" charset="0"/>
              </a:rPr>
              <a:t>Internet</a:t>
            </a: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Gym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Restaurant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Park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Online </a:t>
            </a:r>
            <a:r>
              <a:rPr lang="pt-BR" sz="1600" b="0" dirty="0" err="1" smtClean="0">
                <a:latin typeface="Verdana" charset="0"/>
              </a:rPr>
              <a:t>Store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Bookshop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Books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Magazines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Commute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37" name="AutoShape 34"/>
          <p:cNvSpPr>
            <a:spLocks noChangeArrowheads="1"/>
          </p:cNvSpPr>
          <p:nvPr/>
        </p:nvSpPr>
        <p:spPr bwMode="auto">
          <a:xfrm>
            <a:off x="2994025" y="3698875"/>
            <a:ext cx="3246438" cy="1216025"/>
          </a:xfrm>
          <a:prstGeom prst="roundRect">
            <a:avLst>
              <a:gd name="adj" fmla="val 23282"/>
            </a:avLst>
          </a:prstGeom>
          <a:solidFill>
            <a:schemeClr val="bg1"/>
          </a:solidFill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3052763" y="3705225"/>
            <a:ext cx="31400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400" i="1" dirty="0" err="1" smtClean="0">
                <a:latin typeface="Verdana" charset="0"/>
              </a:rPr>
              <a:t>Positioning</a:t>
            </a:r>
            <a:r>
              <a:rPr lang="pt-BR" sz="2400" i="1" dirty="0" smtClean="0">
                <a:latin typeface="Verdana" charset="0"/>
              </a:rPr>
              <a:t>!</a:t>
            </a:r>
            <a:endParaRPr lang="pt-BR" sz="2400" dirty="0">
              <a:latin typeface="Verdana" charset="0"/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3355975" y="4224338"/>
            <a:ext cx="2544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i="1" dirty="0" err="1" smtClean="0">
                <a:latin typeface="Verdana" charset="0"/>
              </a:rPr>
              <a:t>Healthiness</a:t>
            </a:r>
            <a:r>
              <a:rPr lang="pt-BR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and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i="1" dirty="0" err="1" smtClean="0">
                <a:latin typeface="Verdana" charset="0"/>
              </a:rPr>
              <a:t>well-being</a:t>
            </a:r>
            <a:endParaRPr lang="pt-BR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0" grpId="0" animBg="1"/>
      <p:bldP spid="64532" grpId="0" animBg="1"/>
      <p:bldP spid="64533" grpId="0" animBg="1"/>
      <p:bldP spid="64535" grpId="0" animBg="1"/>
      <p:bldP spid="64540" grpId="0" animBg="1"/>
      <p:bldP spid="64541" grpId="0" animBg="1"/>
      <p:bldP spid="64542" grpId="0" animBg="1"/>
      <p:bldP spid="64543" grpId="0" animBg="1"/>
      <p:bldP spid="64544" grpId="0" animBg="1"/>
      <p:bldP spid="64545" grpId="0" animBg="1"/>
      <p:bldP spid="64547" grpId="0" animBg="1"/>
      <p:bldP spid="37" grpId="0" animBg="1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AutoShape 3"/>
          <p:cNvSpPr>
            <a:spLocks noChangeArrowheads="1"/>
          </p:cNvSpPr>
          <p:nvPr/>
        </p:nvSpPr>
        <p:spPr bwMode="auto">
          <a:xfrm>
            <a:off x="174625" y="1163638"/>
            <a:ext cx="5183188" cy="625475"/>
          </a:xfrm>
          <a:prstGeom prst="roundRect">
            <a:avLst>
              <a:gd name="adj" fmla="val 15231"/>
            </a:avLst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276225" y="1285875"/>
            <a:ext cx="5070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>
                <a:solidFill>
                  <a:srgbClr val="FFFFFF"/>
                </a:solidFill>
                <a:latin typeface="Verdana" charset="0"/>
              </a:rPr>
              <a:t>Folder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100</a:t>
            </a:r>
            <a:r>
              <a:rPr lang="pt-BR" dirty="0">
                <a:solidFill>
                  <a:srgbClr val="FFFFFF"/>
                </a:solidFill>
                <a:latin typeface="Verdana" charset="0"/>
              </a:rPr>
              <a:t>%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Healthy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Tips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Nutrella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285750" y="1555750"/>
            <a:ext cx="3762375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230000"/>
              </a:lnSpc>
            </a:pPr>
            <a:r>
              <a:rPr lang="pt-BR" i="1" dirty="0" err="1" smtClean="0">
                <a:solidFill>
                  <a:srgbClr val="CC0000"/>
                </a:solidFill>
                <a:latin typeface="Verdana" charset="0"/>
              </a:rPr>
              <a:t>Emphasizing</a:t>
            </a:r>
            <a:r>
              <a:rPr lang="pt-BR" i="1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pt-BR" i="1" dirty="0" err="1" smtClean="0">
                <a:solidFill>
                  <a:srgbClr val="CC0000"/>
                </a:solidFill>
                <a:latin typeface="Verdana" charset="0"/>
              </a:rPr>
              <a:t>the</a:t>
            </a:r>
            <a:r>
              <a:rPr lang="pt-BR" i="1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pt-BR" i="1" dirty="0" err="1" smtClean="0">
                <a:solidFill>
                  <a:srgbClr val="CC0000"/>
                </a:solidFill>
                <a:latin typeface="Verdana" charset="0"/>
              </a:rPr>
              <a:t>launching</a:t>
            </a:r>
            <a:endParaRPr lang="pt-BR" i="1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766763" y="2120900"/>
            <a:ext cx="3995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pt-BR" sz="1600" b="0" i="1" dirty="0" err="1" smtClean="0">
                <a:latin typeface="Verdana" charset="0"/>
              </a:rPr>
              <a:t>properties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and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positioning</a:t>
            </a:r>
            <a:endParaRPr lang="pt-BR" sz="1600" b="0" i="1" dirty="0">
              <a:latin typeface="Verdana" charset="0"/>
            </a:endParaRP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708025" y="4025900"/>
            <a:ext cx="35829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pt-BR" sz="1600" b="0" i="1" dirty="0" err="1">
                <a:latin typeface="Verdana" charset="0"/>
              </a:rPr>
              <a:t>i</a:t>
            </a:r>
            <a:r>
              <a:rPr lang="pt-BR" sz="1600" b="0" i="1" dirty="0" err="1" smtClean="0">
                <a:latin typeface="Verdana" charset="0"/>
              </a:rPr>
              <a:t>mproved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value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perception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and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legacy</a:t>
            </a:r>
            <a:endParaRPr lang="pt-BR" sz="1600" b="0" i="1" dirty="0" smtClean="0">
              <a:latin typeface="Verdana" charset="0"/>
            </a:endParaRPr>
          </a:p>
          <a:p>
            <a:pPr algn="just"/>
            <a:endParaRPr lang="pt-BR" sz="800" b="0" i="1" dirty="0" smtClean="0">
              <a:latin typeface="Verdana" charset="0"/>
            </a:endParaRPr>
          </a:p>
          <a:p>
            <a:pPr algn="just"/>
            <a:r>
              <a:rPr lang="pt-BR" sz="1600" b="0" i="1" dirty="0" err="1" smtClean="0">
                <a:latin typeface="Verdana" charset="0"/>
              </a:rPr>
              <a:t>improved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spreading</a:t>
            </a:r>
            <a:r>
              <a:rPr lang="pt-BR" sz="1600" b="0" i="1" dirty="0" smtClean="0">
                <a:latin typeface="Verdana" charset="0"/>
              </a:rPr>
              <a:t> potencial</a:t>
            </a:r>
            <a:endParaRPr lang="pt-BR" sz="1600" b="0" i="1" dirty="0">
              <a:latin typeface="Verdana" charset="0"/>
            </a:endParaRPr>
          </a:p>
        </p:txBody>
      </p:sp>
      <p:sp>
        <p:nvSpPr>
          <p:cNvPr id="66581" name="Line 21"/>
          <p:cNvSpPr>
            <a:spLocks noChangeShapeType="1"/>
          </p:cNvSpPr>
          <p:nvPr/>
        </p:nvSpPr>
        <p:spPr bwMode="auto">
          <a:xfrm>
            <a:off x="214313" y="1390650"/>
            <a:ext cx="0" cy="2544763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2" name="Line 22"/>
          <p:cNvSpPr>
            <a:spLocks noChangeShapeType="1"/>
          </p:cNvSpPr>
          <p:nvPr/>
        </p:nvSpPr>
        <p:spPr bwMode="auto">
          <a:xfrm flipH="1">
            <a:off x="206375" y="20542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3" name="Line 23"/>
          <p:cNvSpPr>
            <a:spLocks noChangeShapeType="1"/>
          </p:cNvSpPr>
          <p:nvPr/>
        </p:nvSpPr>
        <p:spPr bwMode="auto">
          <a:xfrm flipH="1">
            <a:off x="206375" y="26765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6" name="Line 26"/>
          <p:cNvSpPr>
            <a:spLocks noChangeShapeType="1"/>
          </p:cNvSpPr>
          <p:nvPr/>
        </p:nvSpPr>
        <p:spPr bwMode="auto">
          <a:xfrm flipH="1">
            <a:off x="184150" y="3937000"/>
            <a:ext cx="14605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7" name="Text Box 27"/>
          <p:cNvSpPr txBox="1">
            <a:spLocks noChangeArrowheads="1"/>
          </p:cNvSpPr>
          <p:nvPr/>
        </p:nvSpPr>
        <p:spPr bwMode="auto">
          <a:xfrm>
            <a:off x="708025" y="2779713"/>
            <a:ext cx="45243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pt-BR" sz="1600" b="0" i="1" dirty="0" err="1" smtClean="0">
                <a:latin typeface="Verdana" charset="0"/>
              </a:rPr>
              <a:t>funny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and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curious</a:t>
            </a:r>
            <a:endParaRPr lang="pt-BR" sz="1600" b="0" i="1" dirty="0" smtClean="0">
              <a:latin typeface="Verdana" charset="0"/>
            </a:endParaRPr>
          </a:p>
          <a:p>
            <a:pPr algn="just"/>
            <a:endParaRPr lang="pt-BR" sz="800" b="0" i="1" dirty="0" smtClean="0">
              <a:latin typeface="Verdana" charset="0"/>
            </a:endParaRPr>
          </a:p>
          <a:p>
            <a:pPr algn="just"/>
            <a:r>
              <a:rPr lang="pt-BR" sz="1600" b="0" i="1" dirty="0" err="1" smtClean="0">
                <a:latin typeface="Verdana" charset="0"/>
              </a:rPr>
              <a:t>activities</a:t>
            </a:r>
            <a:r>
              <a:rPr lang="pt-BR" sz="1600" b="0" i="1" dirty="0" smtClean="0">
                <a:latin typeface="Verdana" charset="0"/>
              </a:rPr>
              <a:t> to a </a:t>
            </a:r>
            <a:r>
              <a:rPr lang="pt-BR" sz="1600" b="0" i="1" dirty="0" err="1" smtClean="0">
                <a:latin typeface="Verdana" charset="0"/>
              </a:rPr>
              <a:t>healthier</a:t>
            </a:r>
            <a:r>
              <a:rPr lang="pt-BR" sz="1600" b="0" i="1" dirty="0" smtClean="0">
                <a:latin typeface="Verdana" charset="0"/>
              </a:rPr>
              <a:t> living, </a:t>
            </a:r>
            <a:r>
              <a:rPr lang="pt-BR" sz="1600" b="0" i="1" dirty="0" err="1" smtClean="0">
                <a:latin typeface="Verdana" charset="0"/>
              </a:rPr>
              <a:t>increased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well-being</a:t>
            </a:r>
            <a:endParaRPr lang="pt-BR" sz="1600" b="0" i="1" dirty="0">
              <a:latin typeface="Verdana" charset="0"/>
            </a:endParaRPr>
          </a:p>
        </p:txBody>
      </p:sp>
      <p:sp>
        <p:nvSpPr>
          <p:cNvPr id="66588" name="Text Box 28"/>
          <p:cNvSpPr txBox="1">
            <a:spLocks noChangeArrowheads="1"/>
          </p:cNvSpPr>
          <p:nvPr/>
        </p:nvSpPr>
        <p:spPr bwMode="auto">
          <a:xfrm>
            <a:off x="5133473" y="339725"/>
            <a:ext cx="37597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All</a:t>
            </a:r>
            <a:r>
              <a:rPr lang="pt-BR" sz="2400" i="1" dirty="0" err="1">
                <a:latin typeface="Verdana" charset="0"/>
              </a:rPr>
              <a:t>-</a:t>
            </a:r>
            <a:r>
              <a:rPr lang="pt-BR" sz="2400" i="1" dirty="0" err="1" smtClean="0">
                <a:latin typeface="Verdana" charset="0"/>
              </a:rPr>
              <a:t>Purpose</a:t>
            </a:r>
            <a:r>
              <a:rPr lang="pt-BR" sz="2400" i="1" dirty="0" smtClean="0">
                <a:latin typeface="Verdana" charset="0"/>
              </a:rPr>
              <a:t> Material</a:t>
            </a:r>
            <a:endParaRPr lang="en-US" sz="2400" i="1" dirty="0">
              <a:latin typeface="Verdana" charset="0"/>
            </a:endParaRPr>
          </a:p>
        </p:txBody>
      </p:sp>
      <p:sp>
        <p:nvSpPr>
          <p:cNvPr id="66589" name="Rectangle 29"/>
          <p:cNvSpPr>
            <a:spLocks noChangeArrowheads="1"/>
          </p:cNvSpPr>
          <p:nvPr/>
        </p:nvSpPr>
        <p:spPr bwMode="auto">
          <a:xfrm>
            <a:off x="6165850" y="766763"/>
            <a:ext cx="2978150" cy="4286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590" name="Picture 30" descr="apres folder dicas frentexverso"/>
          <p:cNvPicPr>
            <a:picLocks noChangeAspect="1" noChangeArrowheads="1"/>
          </p:cNvPicPr>
          <p:nvPr/>
        </p:nvPicPr>
        <p:blipFill>
          <a:blip r:embed="rId2"/>
          <a:srcRect l="52312" t="2002" r="3613" b="1605"/>
          <a:stretch>
            <a:fillRect/>
          </a:stretch>
        </p:blipFill>
        <p:spPr bwMode="auto">
          <a:xfrm rot="-663479">
            <a:off x="5370513" y="1597025"/>
            <a:ext cx="2784475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1" name="Picture 31" descr="apres folder dicas frentexverso"/>
          <p:cNvPicPr>
            <a:picLocks noChangeAspect="1" noChangeArrowheads="1"/>
          </p:cNvPicPr>
          <p:nvPr/>
        </p:nvPicPr>
        <p:blipFill>
          <a:blip r:embed="rId2"/>
          <a:srcRect l="4817" t="2040" r="51401" b="1454"/>
          <a:stretch>
            <a:fillRect/>
          </a:stretch>
        </p:blipFill>
        <p:spPr bwMode="auto">
          <a:xfrm rot="627209">
            <a:off x="5753100" y="1255713"/>
            <a:ext cx="2803525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93" name="Text Box 33"/>
          <p:cNvSpPr txBox="1">
            <a:spLocks noChangeArrowheads="1"/>
          </p:cNvSpPr>
          <p:nvPr/>
        </p:nvSpPr>
        <p:spPr bwMode="auto">
          <a:xfrm>
            <a:off x="285750" y="2187575"/>
            <a:ext cx="3762375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230000"/>
              </a:lnSpc>
            </a:pPr>
            <a:r>
              <a:rPr lang="pt-BR" i="1" dirty="0" err="1" smtClean="0">
                <a:solidFill>
                  <a:srgbClr val="CC0000"/>
                </a:solidFill>
                <a:latin typeface="Verdana" charset="0"/>
              </a:rPr>
              <a:t>Unique</a:t>
            </a:r>
            <a:r>
              <a:rPr lang="pt-BR" i="1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pt-BR" i="1" dirty="0" err="1" smtClean="0">
                <a:solidFill>
                  <a:srgbClr val="CC0000"/>
                </a:solidFill>
                <a:latin typeface="Verdana" charset="0"/>
              </a:rPr>
              <a:t>content</a:t>
            </a:r>
            <a:endParaRPr lang="pt-BR" i="1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66594" name="Text Box 34"/>
          <p:cNvSpPr txBox="1">
            <a:spLocks noChangeArrowheads="1"/>
          </p:cNvSpPr>
          <p:nvPr/>
        </p:nvSpPr>
        <p:spPr bwMode="auto">
          <a:xfrm>
            <a:off x="285750" y="3452813"/>
            <a:ext cx="3762375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230000"/>
              </a:lnSpc>
            </a:pPr>
            <a:r>
              <a:rPr lang="pt-BR" i="1" dirty="0" err="1" smtClean="0">
                <a:solidFill>
                  <a:srgbClr val="CC0000"/>
                </a:solidFill>
                <a:latin typeface="Verdana" charset="0"/>
              </a:rPr>
              <a:t>Acknowledgement</a:t>
            </a:r>
            <a:endParaRPr lang="pt-BR" i="1" dirty="0">
              <a:solidFill>
                <a:srgbClr val="CC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76" grpId="0"/>
      <p:bldP spid="66577" grpId="0"/>
      <p:bldP spid="66578" grpId="0"/>
      <p:bldP spid="66580" grpId="0"/>
      <p:bldP spid="66581" grpId="0" animBg="1"/>
      <p:bldP spid="66582" grpId="0" animBg="1"/>
      <p:bldP spid="66583" grpId="0" animBg="1"/>
      <p:bldP spid="66586" grpId="0" animBg="1"/>
      <p:bldP spid="66587" grpId="0"/>
      <p:bldP spid="66588" grpId="0"/>
      <p:bldP spid="66589" grpId="0" animBg="1"/>
      <p:bldP spid="66593" grpId="0"/>
      <p:bldP spid="665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7"/>
          <p:cNvSpPr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7" name="Text Box 12"/>
          <p:cNvSpPr txBox="1">
            <a:spLocks noChangeArrowheads="1"/>
          </p:cNvSpPr>
          <p:nvPr/>
        </p:nvSpPr>
        <p:spPr bwMode="auto">
          <a:xfrm>
            <a:off x="2713789" y="6180138"/>
            <a:ext cx="37457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All-Purpose</a:t>
            </a:r>
            <a:r>
              <a:rPr lang="pt-BR" sz="2400" i="1" dirty="0" smtClean="0">
                <a:latin typeface="Verdana" charset="0"/>
              </a:rPr>
              <a:t> Material</a:t>
            </a:r>
            <a:endParaRPr lang="en-US" sz="2400" i="1" dirty="0">
              <a:latin typeface="Verdana" charset="0"/>
            </a:endParaRPr>
          </a:p>
        </p:txBody>
      </p:sp>
      <p:sp>
        <p:nvSpPr>
          <p:cNvPr id="26628" name="Rectangle 1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9" name="Picture 16" descr="apres folder dicas frentexver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0"/>
            <a:ext cx="8113712" cy="608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565781" y="971263"/>
            <a:ext cx="3312070" cy="4031873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Start the day dancing. </a:t>
            </a:r>
          </a:p>
          <a:p>
            <a:r>
              <a:rPr lang="en-US" sz="1600" i="1" dirty="0" smtClean="0"/>
              <a:t>Besides cheering you up it stills leaves some calories behind.</a:t>
            </a:r>
          </a:p>
          <a:p>
            <a:endParaRPr lang="en-US" sz="1600" i="1" dirty="0" smtClean="0"/>
          </a:p>
          <a:p>
            <a:r>
              <a:rPr lang="en-US" sz="1600" i="1" dirty="0" smtClean="0"/>
              <a:t>Cooking is </a:t>
            </a:r>
            <a:r>
              <a:rPr lang="en-US" sz="1600" i="1" dirty="0" err="1" smtClean="0"/>
              <a:t>therapeuthical</a:t>
            </a:r>
            <a:r>
              <a:rPr lang="en-US" sz="1600" i="1" dirty="0" smtClean="0"/>
              <a:t>.</a:t>
            </a:r>
          </a:p>
          <a:p>
            <a:r>
              <a:rPr lang="en-US" sz="1600" i="1" dirty="0" smtClean="0"/>
              <a:t>Take advantage of </a:t>
            </a:r>
            <a:r>
              <a:rPr lang="en-US" sz="1600" i="1" dirty="0" err="1" smtClean="0"/>
              <a:t>Nutrella</a:t>
            </a:r>
            <a:r>
              <a:rPr lang="en-US" sz="1600" i="1" dirty="0" err="1" smtClean="0"/>
              <a:t>’s</a:t>
            </a:r>
            <a:r>
              <a:rPr lang="en-US" sz="1600" i="1" dirty="0" smtClean="0"/>
              <a:t> new </a:t>
            </a:r>
            <a:r>
              <a:rPr lang="en-US" sz="1600" i="1" dirty="0" err="1" smtClean="0"/>
              <a:t>Vitta</a:t>
            </a:r>
            <a:r>
              <a:rPr lang="en-US" sz="1600" i="1" dirty="0" smtClean="0"/>
              <a:t> Natural line to bake your problems away.</a:t>
            </a:r>
          </a:p>
          <a:p>
            <a:endParaRPr lang="en-US" sz="1600" i="1" dirty="0" smtClean="0"/>
          </a:p>
          <a:p>
            <a:r>
              <a:rPr lang="en-US" sz="1600" i="1" dirty="0" smtClean="0"/>
              <a:t>Give the elevator a break and try using the stairs to reach adjacent floors.</a:t>
            </a:r>
          </a:p>
          <a:p>
            <a:endParaRPr lang="en-US" sz="1600" i="1" dirty="0" smtClean="0"/>
          </a:p>
          <a:p>
            <a:r>
              <a:rPr lang="en-US" sz="1600" i="1" dirty="0" smtClean="0"/>
              <a:t>Give at least 7 hugs a day. </a:t>
            </a:r>
          </a:p>
          <a:p>
            <a:r>
              <a:rPr lang="en-US" sz="1600" i="1" dirty="0" smtClean="0"/>
              <a:t>It is goodness for the body and the heart.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úblico alvo_d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0" y="2019300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Work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Home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Mall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Gym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Restaurant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Movie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Theatre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Salon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Pub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Night</a:t>
            </a:r>
            <a:r>
              <a:rPr lang="pt-BR" sz="1600" b="0" dirty="0" smtClean="0">
                <a:latin typeface="Verdana" charset="0"/>
              </a:rPr>
              <a:t> out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Park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Online </a:t>
            </a:r>
            <a:r>
              <a:rPr lang="pt-BR" sz="1600" b="0" dirty="0" err="1" smtClean="0">
                <a:latin typeface="Verdana" charset="0"/>
              </a:rPr>
              <a:t>Store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Bookshop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Books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Magazines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Coffee</a:t>
            </a:r>
            <a:r>
              <a:rPr lang="pt-BR" sz="1600" b="0" dirty="0" smtClean="0">
                <a:latin typeface="Verdana" charset="0"/>
              </a:rPr>
              <a:t> Shop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Commute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Airport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>
            <a:off x="2484438" y="1116013"/>
            <a:ext cx="6408737" cy="4895850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415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2654300" y="1187450"/>
            <a:ext cx="618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 smtClean="0">
                <a:solidFill>
                  <a:srgbClr val="415C10"/>
                </a:solidFill>
                <a:latin typeface="Verdana" charset="0"/>
              </a:rPr>
              <a:t>Tray</a:t>
            </a:r>
            <a:r>
              <a:rPr lang="pt-BR" sz="2000" dirty="0" smtClean="0">
                <a:solidFill>
                  <a:srgbClr val="415C10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415C10"/>
                </a:solidFill>
                <a:latin typeface="Verdana" charset="0"/>
              </a:rPr>
              <a:t>Tastings</a:t>
            </a:r>
            <a:endParaRPr lang="pt-BR" sz="2000" dirty="0">
              <a:solidFill>
                <a:srgbClr val="415C10"/>
              </a:solidFill>
              <a:latin typeface="Verdana" charset="0"/>
            </a:endParaRP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2820988" y="1663700"/>
            <a:ext cx="0" cy="1763713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H="1">
            <a:off x="2813050" y="1958975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2908300" y="1738313"/>
            <a:ext cx="5715000" cy="218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smtClean="0">
                <a:latin typeface="Verdana" charset="0"/>
              </a:rPr>
              <a:t>Promoters </a:t>
            </a:r>
            <a:r>
              <a:rPr lang="pt-BR" b="0" dirty="0" err="1" smtClean="0">
                <a:latin typeface="Verdana" charset="0"/>
              </a:rPr>
              <a:t>wearing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branded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outfits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smtClean="0">
                <a:latin typeface="Verdana" charset="0"/>
              </a:rPr>
              <a:t>Natural material </a:t>
            </a:r>
            <a:r>
              <a:rPr lang="pt-BR" b="0" dirty="0" err="1" smtClean="0">
                <a:latin typeface="Verdana" charset="0"/>
              </a:rPr>
              <a:t>tray</a:t>
            </a:r>
            <a:r>
              <a:rPr lang="pt-BR" b="0" dirty="0" smtClean="0">
                <a:latin typeface="Verdana" charset="0"/>
              </a:rPr>
              <a:t> (</a:t>
            </a:r>
            <a:r>
              <a:rPr lang="pt-BR" b="0" dirty="0" err="1" smtClean="0">
                <a:latin typeface="Verdana" charset="0"/>
              </a:rPr>
              <a:t>or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look-like</a:t>
            </a:r>
            <a:r>
              <a:rPr lang="pt-BR" b="0" dirty="0" smtClean="0">
                <a:latin typeface="Verdana" charset="0"/>
              </a:rPr>
              <a:t>)</a:t>
            </a: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All-purpose</a:t>
            </a:r>
            <a:r>
              <a:rPr lang="pt-BR" b="0" dirty="0" smtClean="0">
                <a:latin typeface="Verdana" charset="0"/>
              </a:rPr>
              <a:t> folder - </a:t>
            </a:r>
            <a:r>
              <a:rPr lang="pt-BR" b="0" dirty="0" err="1" smtClean="0">
                <a:latin typeface="Verdana" charset="0"/>
              </a:rPr>
              <a:t>positioning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São Paulo, Porto Alegre, Curitiba, Florianópolis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neighbourhoods</a:t>
            </a:r>
            <a:r>
              <a:rPr lang="pt-BR" b="0" dirty="0" smtClean="0">
                <a:latin typeface="Verdana" charset="0"/>
              </a:rPr>
              <a:t>, for 01 </a:t>
            </a:r>
            <a:r>
              <a:rPr lang="pt-BR" b="0" dirty="0" err="1" smtClean="0">
                <a:latin typeface="Verdana" charset="0"/>
              </a:rPr>
              <a:t>month</a:t>
            </a:r>
            <a:r>
              <a:rPr lang="pt-BR" b="0" dirty="0" smtClean="0">
                <a:latin typeface="Verdana" charset="0"/>
              </a:rPr>
              <a:t>, </a:t>
            </a:r>
            <a:r>
              <a:rPr lang="pt-BR" b="0" dirty="0" err="1" smtClean="0">
                <a:latin typeface="Verdana" charset="0"/>
              </a:rPr>
              <a:t>being</a:t>
            </a:r>
            <a:r>
              <a:rPr lang="pt-BR" b="0" dirty="0" smtClean="0">
                <a:latin typeface="Verdana" charset="0"/>
              </a:rPr>
              <a:t>:</a:t>
            </a:r>
            <a:endParaRPr lang="pt-BR" b="0" dirty="0">
              <a:latin typeface="Verdana" charset="0"/>
            </a:endParaRPr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 flipH="1">
            <a:off x="2813050" y="2435225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H="1">
            <a:off x="2813050" y="2911475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 flipH="1">
            <a:off x="2813050" y="3387725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H="1">
            <a:off x="3201988" y="4260850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H="1">
            <a:off x="3201988" y="4737100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 flipH="1">
            <a:off x="3201988" y="5213350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 flipH="1">
            <a:off x="3201988" y="5689600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3282950" y="4024313"/>
            <a:ext cx="4887913" cy="18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10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stores</a:t>
            </a:r>
            <a:r>
              <a:rPr lang="pt-BR" b="0" dirty="0" smtClean="0">
                <a:latin typeface="Verdana" charset="0"/>
              </a:rPr>
              <a:t> SP </a:t>
            </a:r>
            <a:r>
              <a:rPr lang="pt-BR" b="0" dirty="0">
                <a:latin typeface="Verdana" charset="0"/>
              </a:rPr>
              <a:t>x </a:t>
            </a:r>
            <a:r>
              <a:rPr lang="pt-BR" b="0" dirty="0" smtClean="0">
                <a:latin typeface="Verdana" charset="0"/>
              </a:rPr>
              <a:t>04 </a:t>
            </a:r>
            <a:r>
              <a:rPr lang="pt-BR" b="0" dirty="0" err="1" smtClean="0">
                <a:latin typeface="Verdana" charset="0"/>
              </a:rPr>
              <a:t>weeks</a:t>
            </a:r>
            <a:r>
              <a:rPr lang="pt-BR" b="0" dirty="0" smtClean="0">
                <a:latin typeface="Verdana" charset="0"/>
              </a:rPr>
              <a:t> = </a:t>
            </a:r>
            <a:r>
              <a:rPr lang="pt-BR" dirty="0">
                <a:solidFill>
                  <a:srgbClr val="415C10"/>
                </a:solidFill>
                <a:latin typeface="Verdana" charset="0"/>
              </a:rPr>
              <a:t>20</a:t>
            </a:r>
            <a:r>
              <a:rPr lang="pt-BR" dirty="0" smtClean="0">
                <a:solidFill>
                  <a:srgbClr val="415C10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415C10"/>
                </a:solidFill>
                <a:latin typeface="Verdana" charset="0"/>
              </a:rPr>
              <a:t>stores</a:t>
            </a:r>
            <a:endParaRPr lang="pt-BR" dirty="0" smtClean="0">
              <a:solidFill>
                <a:srgbClr val="415C10"/>
              </a:solidFill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05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stores</a:t>
            </a:r>
            <a:r>
              <a:rPr lang="pt-BR" b="0" dirty="0" smtClean="0">
                <a:latin typeface="Verdana" charset="0"/>
              </a:rPr>
              <a:t> CTB </a:t>
            </a:r>
            <a:r>
              <a:rPr lang="pt-BR" b="0" dirty="0">
                <a:latin typeface="Verdana" charset="0"/>
              </a:rPr>
              <a:t>x </a:t>
            </a:r>
            <a:r>
              <a:rPr lang="pt-BR" b="0" dirty="0" smtClean="0">
                <a:latin typeface="Verdana" charset="0"/>
              </a:rPr>
              <a:t>04 </a:t>
            </a:r>
            <a:r>
              <a:rPr lang="pt-BR" b="0" dirty="0" err="1" smtClean="0">
                <a:latin typeface="Verdana" charset="0"/>
              </a:rPr>
              <a:t>weeks</a:t>
            </a:r>
            <a:r>
              <a:rPr lang="pt-BR" b="0" dirty="0" smtClean="0">
                <a:latin typeface="Verdana" charset="0"/>
              </a:rPr>
              <a:t> = </a:t>
            </a:r>
            <a:r>
              <a:rPr lang="pt-BR" dirty="0">
                <a:solidFill>
                  <a:srgbClr val="415C10"/>
                </a:solidFill>
                <a:latin typeface="Verdana" charset="0"/>
              </a:rPr>
              <a:t>10</a:t>
            </a:r>
            <a:r>
              <a:rPr lang="pt-BR" dirty="0" smtClean="0">
                <a:solidFill>
                  <a:srgbClr val="415C10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415C10"/>
                </a:solidFill>
                <a:latin typeface="Verdana" charset="0"/>
              </a:rPr>
              <a:t>stores</a:t>
            </a:r>
            <a:endParaRPr lang="pt-BR" dirty="0" smtClean="0">
              <a:solidFill>
                <a:srgbClr val="415C10"/>
              </a:solidFill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05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stores</a:t>
            </a:r>
            <a:r>
              <a:rPr lang="pt-BR" b="0" dirty="0" smtClean="0">
                <a:latin typeface="Verdana" charset="0"/>
              </a:rPr>
              <a:t> FLN </a:t>
            </a:r>
            <a:r>
              <a:rPr lang="pt-BR" b="0" dirty="0">
                <a:latin typeface="Verdana" charset="0"/>
              </a:rPr>
              <a:t>x </a:t>
            </a:r>
            <a:r>
              <a:rPr lang="pt-BR" b="0" dirty="0" smtClean="0">
                <a:latin typeface="Verdana" charset="0"/>
              </a:rPr>
              <a:t>04 </a:t>
            </a:r>
            <a:r>
              <a:rPr lang="pt-BR" b="0" dirty="0" err="1" smtClean="0">
                <a:latin typeface="Verdana" charset="0"/>
              </a:rPr>
              <a:t>weeks</a:t>
            </a:r>
            <a:r>
              <a:rPr lang="pt-BR" b="0" dirty="0" smtClean="0">
                <a:latin typeface="Verdana" charset="0"/>
              </a:rPr>
              <a:t> = </a:t>
            </a:r>
            <a:r>
              <a:rPr lang="pt-BR" dirty="0">
                <a:solidFill>
                  <a:srgbClr val="415C10"/>
                </a:solidFill>
                <a:latin typeface="Verdana" charset="0"/>
              </a:rPr>
              <a:t>10</a:t>
            </a:r>
            <a:r>
              <a:rPr lang="pt-BR" dirty="0" smtClean="0">
                <a:solidFill>
                  <a:srgbClr val="415C10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415C10"/>
                </a:solidFill>
                <a:latin typeface="Verdana" charset="0"/>
              </a:rPr>
              <a:t>stores</a:t>
            </a:r>
            <a:endParaRPr lang="pt-BR" dirty="0" smtClean="0">
              <a:solidFill>
                <a:srgbClr val="415C10"/>
              </a:solidFill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05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stores</a:t>
            </a:r>
            <a:r>
              <a:rPr lang="pt-BR" b="0" dirty="0" smtClean="0">
                <a:latin typeface="Verdana" charset="0"/>
              </a:rPr>
              <a:t> POA </a:t>
            </a:r>
            <a:r>
              <a:rPr lang="pt-BR" b="0" dirty="0">
                <a:latin typeface="Verdana" charset="0"/>
              </a:rPr>
              <a:t>x </a:t>
            </a:r>
            <a:r>
              <a:rPr lang="pt-BR" b="0" dirty="0" smtClean="0">
                <a:latin typeface="Verdana" charset="0"/>
              </a:rPr>
              <a:t>04 </a:t>
            </a:r>
            <a:r>
              <a:rPr lang="pt-BR" b="0" dirty="0" err="1" smtClean="0">
                <a:latin typeface="Verdana" charset="0"/>
              </a:rPr>
              <a:t>weeks</a:t>
            </a:r>
            <a:r>
              <a:rPr lang="pt-BR" b="0" dirty="0" smtClean="0">
                <a:latin typeface="Verdana" charset="0"/>
              </a:rPr>
              <a:t> = </a:t>
            </a:r>
            <a:r>
              <a:rPr lang="pt-BR" dirty="0">
                <a:solidFill>
                  <a:srgbClr val="415C10"/>
                </a:solidFill>
                <a:latin typeface="Verdana" charset="0"/>
              </a:rPr>
              <a:t>10</a:t>
            </a:r>
            <a:r>
              <a:rPr lang="pt-BR" dirty="0" smtClean="0">
                <a:solidFill>
                  <a:srgbClr val="415C10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415C10"/>
                </a:solidFill>
                <a:latin typeface="Verdana" charset="0"/>
              </a:rPr>
              <a:t>stores</a:t>
            </a:r>
            <a:endParaRPr lang="en-US" dirty="0">
              <a:solidFill>
                <a:srgbClr val="415C1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31" name="Picture 31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1719263" y="43735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4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2173288" y="437197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Line 32"/>
          <p:cNvSpPr>
            <a:spLocks noChangeShapeType="1"/>
          </p:cNvSpPr>
          <p:nvPr/>
        </p:nvSpPr>
        <p:spPr bwMode="auto">
          <a:xfrm>
            <a:off x="3208672" y="3965576"/>
            <a:ext cx="0" cy="1763713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2935288" y="6180138"/>
            <a:ext cx="352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Tray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Tastings</a:t>
            </a:r>
            <a:endParaRPr lang="en-US" sz="2400" i="1" dirty="0">
              <a:latin typeface="Verdana" charset="0"/>
            </a:endParaRP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5" name="Picture 5" descr="degustadora-com-bande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0"/>
            <a:ext cx="2466975" cy="622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6" name="Group 8"/>
          <p:cNvGrpSpPr>
            <a:grpSpLocks/>
          </p:cNvGrpSpPr>
          <p:nvPr/>
        </p:nvGrpSpPr>
        <p:grpSpPr bwMode="auto">
          <a:xfrm>
            <a:off x="5399088" y="1281113"/>
            <a:ext cx="2640012" cy="4070350"/>
            <a:chOff x="3383" y="791"/>
            <a:chExt cx="2007" cy="3092"/>
          </a:xfrm>
        </p:grpSpPr>
        <p:pic>
          <p:nvPicPr>
            <p:cNvPr id="30727" name="Picture 6" descr="apres folder dicas frentexverso"/>
            <p:cNvPicPr>
              <a:picLocks noChangeAspect="1" noChangeArrowheads="1"/>
            </p:cNvPicPr>
            <p:nvPr/>
          </p:nvPicPr>
          <p:blipFill>
            <a:blip r:embed="rId3"/>
            <a:srcRect l="52312" t="2002" r="3613" b="1605"/>
            <a:stretch>
              <a:fillRect/>
            </a:stretch>
          </p:blipFill>
          <p:spPr bwMode="auto">
            <a:xfrm rot="-663479">
              <a:off x="3383" y="1006"/>
              <a:ext cx="1754" cy="2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8" name="Picture 7" descr="apres folder dicas frentexverso"/>
            <p:cNvPicPr>
              <a:picLocks noChangeAspect="1" noChangeArrowheads="1"/>
            </p:cNvPicPr>
            <p:nvPr/>
          </p:nvPicPr>
          <p:blipFill>
            <a:blip r:embed="rId3"/>
            <a:srcRect l="4817" t="2040" r="51401" b="1454"/>
            <a:stretch>
              <a:fillRect/>
            </a:stretch>
          </p:blipFill>
          <p:spPr bwMode="auto">
            <a:xfrm rot="627209">
              <a:off x="3624" y="791"/>
              <a:ext cx="1766" cy="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7" name="AutoShape 28"/>
          <p:cNvSpPr>
            <a:spLocks noChangeArrowheads="1"/>
          </p:cNvSpPr>
          <p:nvPr/>
        </p:nvSpPr>
        <p:spPr bwMode="auto">
          <a:xfrm>
            <a:off x="2484438" y="1885950"/>
            <a:ext cx="6408737" cy="3878263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415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2654300" y="1957388"/>
            <a:ext cx="618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i="1">
                <a:solidFill>
                  <a:srgbClr val="415C10"/>
                </a:solidFill>
                <a:latin typeface="Verdana" charset="0"/>
              </a:rPr>
              <a:t>Cross Merchandising</a:t>
            </a:r>
          </a:p>
        </p:txBody>
      </p:sp>
      <p:sp>
        <p:nvSpPr>
          <p:cNvPr id="49" name="Line 31"/>
          <p:cNvSpPr>
            <a:spLocks noChangeShapeType="1"/>
          </p:cNvSpPr>
          <p:nvPr/>
        </p:nvSpPr>
        <p:spPr bwMode="auto">
          <a:xfrm>
            <a:off x="2820988" y="2435225"/>
            <a:ext cx="0" cy="1128713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 flipH="1">
            <a:off x="2813050" y="2728913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 Box 33"/>
          <p:cNvSpPr txBox="1">
            <a:spLocks noChangeArrowheads="1"/>
          </p:cNvSpPr>
          <p:nvPr/>
        </p:nvSpPr>
        <p:spPr bwMode="auto">
          <a:xfrm>
            <a:off x="2908300" y="2508250"/>
            <a:ext cx="571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Relating</a:t>
            </a:r>
            <a:r>
              <a:rPr lang="pt-BR" b="0" dirty="0" smtClean="0">
                <a:latin typeface="Verdana" charset="0"/>
              </a:rPr>
              <a:t> it to </a:t>
            </a:r>
            <a:r>
              <a:rPr lang="pt-BR" b="0" dirty="0" err="1" smtClean="0">
                <a:latin typeface="Verdana" charset="0"/>
              </a:rPr>
              <a:t>products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that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share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the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same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benefits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of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healthiness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well-being</a:t>
            </a:r>
            <a:endParaRPr lang="pt-BR" b="0" dirty="0" smtClean="0">
              <a:latin typeface="Verdana" charset="0"/>
            </a:endParaRPr>
          </a:p>
          <a:p>
            <a:endParaRPr lang="pt-BR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Displaying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side-by-side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with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products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such</a:t>
            </a:r>
            <a:r>
              <a:rPr lang="pt-BR" b="0" dirty="0" smtClean="0">
                <a:latin typeface="Verdana" charset="0"/>
              </a:rPr>
              <a:t> as:</a:t>
            </a:r>
            <a:endParaRPr lang="pt-BR" b="0" dirty="0">
              <a:latin typeface="Verdana" charset="0"/>
            </a:endParaRPr>
          </a:p>
        </p:txBody>
      </p:sp>
      <p:sp>
        <p:nvSpPr>
          <p:cNvPr id="52" name="Line 34"/>
          <p:cNvSpPr>
            <a:spLocks noChangeShapeType="1"/>
          </p:cNvSpPr>
          <p:nvPr/>
        </p:nvSpPr>
        <p:spPr bwMode="auto">
          <a:xfrm flipH="1">
            <a:off x="2813050" y="3533775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35"/>
          <p:cNvSpPr>
            <a:spLocks noChangeShapeType="1"/>
          </p:cNvSpPr>
          <p:nvPr/>
        </p:nvSpPr>
        <p:spPr bwMode="auto">
          <a:xfrm>
            <a:off x="3417888" y="3748088"/>
            <a:ext cx="0" cy="1763712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 flipH="1">
            <a:off x="3409950" y="4043363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37"/>
          <p:cNvSpPr>
            <a:spLocks noChangeShapeType="1"/>
          </p:cNvSpPr>
          <p:nvPr/>
        </p:nvSpPr>
        <p:spPr bwMode="auto">
          <a:xfrm flipH="1">
            <a:off x="3409950" y="4519613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 flipH="1">
            <a:off x="3409950" y="4995863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 flipH="1">
            <a:off x="3409950" y="5472113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Text Box 40"/>
          <p:cNvSpPr txBox="1">
            <a:spLocks noChangeArrowheads="1"/>
          </p:cNvSpPr>
          <p:nvPr/>
        </p:nvSpPr>
        <p:spPr bwMode="auto">
          <a:xfrm>
            <a:off x="3490913" y="3806825"/>
            <a:ext cx="4887912" cy="18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Low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Fat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Cheeses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Turkey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Breast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smtClean="0">
                <a:latin typeface="Verdana" charset="0"/>
              </a:rPr>
              <a:t>Light </a:t>
            </a:r>
            <a:r>
              <a:rPr lang="pt-BR" b="0" dirty="0" err="1" smtClean="0">
                <a:latin typeface="Verdana" charset="0"/>
              </a:rPr>
              <a:t>Cream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Cheese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sz="800" b="0" dirty="0">
                <a:latin typeface="Verdana" charset="0"/>
              </a:rPr>
              <a:t> </a:t>
            </a: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smtClean="0">
                <a:latin typeface="Verdana" charset="0"/>
              </a:rPr>
              <a:t>“</a:t>
            </a:r>
            <a:r>
              <a:rPr lang="pt-BR" b="0" dirty="0" err="1" smtClean="0">
                <a:latin typeface="Verdana" charset="0"/>
              </a:rPr>
              <a:t>Taeq</a:t>
            </a:r>
            <a:r>
              <a:rPr lang="pt-BR" b="0" dirty="0" smtClean="0">
                <a:latin typeface="Verdana" charset="0"/>
              </a:rPr>
              <a:t>”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line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of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products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smtClean="0">
                <a:latin typeface="Verdana" charset="0"/>
              </a:rPr>
              <a:t>– </a:t>
            </a:r>
            <a:r>
              <a:rPr lang="pt-BR" b="0" dirty="0">
                <a:latin typeface="Verdana" charset="0"/>
              </a:rPr>
              <a:t>Pão de </a:t>
            </a:r>
            <a:r>
              <a:rPr lang="pt-BR" b="0" dirty="0" smtClean="0">
                <a:latin typeface="Verdana" charset="0"/>
              </a:rPr>
              <a:t>Açúcar</a:t>
            </a:r>
            <a:endParaRPr lang="pt-BR" b="0" dirty="0"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31" name="Picture 31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1719263" y="43735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4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2173288" y="437197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Template_bimb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504369"/>
            <a:ext cx="9144000" cy="546100"/>
          </a:xfrm>
          <a:noFill/>
        </p:spPr>
        <p:txBody>
          <a:bodyPr/>
          <a:lstStyle/>
          <a:p>
            <a:pPr eaLnBrk="1" hangingPunct="1"/>
            <a:r>
              <a:rPr lang="pt-BR" sz="2000" i="1" dirty="0" err="1" smtClean="0"/>
              <a:t>April</a:t>
            </a:r>
            <a:r>
              <a:rPr lang="pt-BR" sz="2000" i="1" dirty="0" smtClean="0"/>
              <a:t>/2009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584450"/>
            <a:ext cx="9036050" cy="2232025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pt-BR" b="1" dirty="0" err="1" smtClean="0"/>
              <a:t>Launching</a:t>
            </a:r>
            <a:r>
              <a:rPr lang="pt-BR" b="1" dirty="0" smtClean="0"/>
              <a:t> </a:t>
            </a:r>
            <a:r>
              <a:rPr lang="pt-BR" b="1" dirty="0" err="1" smtClean="0"/>
              <a:t>Strategy</a:t>
            </a:r>
            <a:r>
              <a:rPr lang="pt-BR" sz="4800" b="1" dirty="0" smtClean="0"/>
              <a:t/>
            </a:r>
            <a:br>
              <a:rPr lang="pt-BR" sz="4800" b="1" dirty="0" smtClean="0"/>
            </a:br>
            <a:r>
              <a:rPr lang="pt-BR" sz="3300" dirty="0" err="1" smtClean="0"/>
              <a:t>Nutrella</a:t>
            </a:r>
            <a:r>
              <a:rPr lang="pt-BR" sz="3300" dirty="0" err="1" smtClean="0"/>
              <a:t>’s</a:t>
            </a:r>
            <a:r>
              <a:rPr lang="pt-BR" sz="3300" dirty="0" smtClean="0"/>
              <a:t> </a:t>
            </a:r>
            <a:r>
              <a:rPr lang="pt-BR" sz="3300" dirty="0" err="1" smtClean="0"/>
              <a:t>Vitta</a:t>
            </a:r>
            <a:r>
              <a:rPr lang="pt-BR" sz="3300" dirty="0" smtClean="0"/>
              <a:t> </a:t>
            </a:r>
            <a:r>
              <a:rPr lang="pt-BR" sz="3300" dirty="0" smtClean="0"/>
              <a:t>Natural</a:t>
            </a:r>
            <a:r>
              <a:rPr lang="pt-BR" sz="3300" dirty="0" smtClean="0"/>
              <a:t> </a:t>
            </a:r>
            <a:r>
              <a:rPr lang="pt-BR" sz="3300" dirty="0" err="1" smtClean="0"/>
              <a:t>b</a:t>
            </a:r>
            <a:r>
              <a:rPr lang="pt-BR" sz="3300" dirty="0" err="1" smtClean="0"/>
              <a:t>read</a:t>
            </a:r>
            <a:r>
              <a:rPr lang="pt-BR" sz="3300" dirty="0" smtClean="0"/>
              <a:t> </a:t>
            </a:r>
            <a:r>
              <a:rPr lang="pt-BR" sz="3300" dirty="0" err="1" smtClean="0"/>
              <a:t>line</a:t>
            </a:r>
            <a:r>
              <a:rPr lang="pt-BR" sz="3300" dirty="0" smtClean="0"/>
              <a:t/>
            </a:r>
            <a:br>
              <a:rPr lang="pt-BR" sz="3300" dirty="0" smtClean="0"/>
            </a:br>
            <a:r>
              <a:rPr lang="pt-BR" sz="3300" dirty="0" smtClean="0"/>
              <a:t>100</a:t>
            </a:r>
            <a:r>
              <a:rPr lang="pt-BR" sz="3300" dirty="0" smtClean="0"/>
              <a:t>% </a:t>
            </a:r>
            <a:r>
              <a:rPr lang="pt-BR" sz="3300" dirty="0" err="1" smtClean="0"/>
              <a:t>Whole</a:t>
            </a:r>
            <a:r>
              <a:rPr lang="pt-BR" sz="3300" dirty="0" smtClean="0"/>
              <a:t> </a:t>
            </a:r>
            <a:r>
              <a:rPr lang="pt-BR" sz="3300" dirty="0" err="1" smtClean="0"/>
              <a:t>Wheat</a:t>
            </a:r>
            <a:endParaRPr lang="pt-BR" sz="3300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743200" y="6180138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>
                <a:latin typeface="Verdana" charset="0"/>
              </a:rPr>
              <a:t>Cross Merchandising</a:t>
            </a:r>
            <a:endParaRPr lang="en-US" sz="2400" i="1">
              <a:latin typeface="Verdana" charset="0"/>
            </a:endParaRP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3" name="Picture 8" descr="Cross_merca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8" y="100013"/>
            <a:ext cx="7945437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2743200" y="6180138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>
                <a:latin typeface="Verdana" charset="0"/>
              </a:rPr>
              <a:t>Cross</a:t>
            </a:r>
            <a:r>
              <a:rPr lang="pt-BR" sz="2400" i="1" dirty="0">
                <a:latin typeface="Verdana" charset="0"/>
              </a:rPr>
              <a:t> Merchandising</a:t>
            </a:r>
            <a:endParaRPr lang="en-US" sz="2400" i="1" dirty="0">
              <a:latin typeface="Verdana" charset="0"/>
            </a:endParaRP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1" name="Picture 4" descr="Cross_mercado"/>
          <p:cNvPicPr>
            <a:picLocks noChangeAspect="1" noChangeArrowheads="1"/>
          </p:cNvPicPr>
          <p:nvPr/>
        </p:nvPicPr>
        <p:blipFill>
          <a:blip r:embed="rId2"/>
          <a:srcRect l="23016"/>
          <a:stretch>
            <a:fillRect/>
          </a:stretch>
        </p:blipFill>
        <p:spPr bwMode="auto">
          <a:xfrm>
            <a:off x="2338388" y="100013"/>
            <a:ext cx="6116637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Oval 5"/>
          <p:cNvSpPr>
            <a:spLocks noChangeArrowheads="1"/>
          </p:cNvSpPr>
          <p:nvPr/>
        </p:nvSpPr>
        <p:spPr bwMode="auto">
          <a:xfrm>
            <a:off x="412750" y="1955800"/>
            <a:ext cx="3773488" cy="377348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3" name="Rectangle 6"/>
          <p:cNvSpPr>
            <a:spLocks noChangeArrowheads="1"/>
          </p:cNvSpPr>
          <p:nvPr/>
        </p:nvSpPr>
        <p:spPr bwMode="auto">
          <a:xfrm>
            <a:off x="1128713" y="1470025"/>
            <a:ext cx="2414587" cy="1090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4" name="Picture 8" descr="Placa_cross_merch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36538"/>
            <a:ext cx="4583113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44211" y="5267158"/>
            <a:ext cx="402389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1" dirty="0" smtClean="0"/>
              <a:t>What about seeing me between two slices of </a:t>
            </a:r>
            <a:r>
              <a:rPr lang="en-US" b="0" i="1" dirty="0" err="1" smtClean="0"/>
              <a:t>Nutrella</a:t>
            </a:r>
            <a:r>
              <a:rPr lang="en-US" b="0" i="1" dirty="0" smtClean="0"/>
              <a:t> </a:t>
            </a:r>
            <a:r>
              <a:rPr lang="en-US" b="0" i="1" dirty="0" err="1" smtClean="0"/>
              <a:t>Vitta</a:t>
            </a:r>
            <a:r>
              <a:rPr lang="en-US" b="0" i="1" dirty="0" smtClean="0"/>
              <a:t> Natural?</a:t>
            </a:r>
            <a:endParaRPr lang="en-US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2743200" y="6180138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>
                <a:latin typeface="Verdana" charset="0"/>
              </a:rPr>
              <a:t>Cross Merchandising</a:t>
            </a:r>
            <a:endParaRPr lang="en-US" sz="2400" i="1">
              <a:latin typeface="Verdana" charset="0"/>
            </a:endParaRP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45" name="Picture 4" descr="Cross_mercado"/>
          <p:cNvPicPr>
            <a:picLocks noChangeAspect="1" noChangeArrowheads="1"/>
          </p:cNvPicPr>
          <p:nvPr/>
        </p:nvPicPr>
        <p:blipFill>
          <a:blip r:embed="rId2"/>
          <a:srcRect l="23016"/>
          <a:stretch>
            <a:fillRect/>
          </a:stretch>
        </p:blipFill>
        <p:spPr bwMode="auto">
          <a:xfrm>
            <a:off x="2338388" y="100013"/>
            <a:ext cx="6116637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412750" y="1955800"/>
            <a:ext cx="3773488" cy="377348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128713" y="1470025"/>
            <a:ext cx="2414587" cy="1090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48" name="Picture 10" descr="Placa_cross_merchan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938" y="219075"/>
            <a:ext cx="4597401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44211" y="5267158"/>
            <a:ext cx="402389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1" dirty="0" smtClean="0"/>
              <a:t>I am 100% light. </a:t>
            </a:r>
            <a:r>
              <a:rPr lang="en-US" b="0" i="1" dirty="0" err="1" smtClean="0"/>
              <a:t>Nutrella</a:t>
            </a:r>
            <a:r>
              <a:rPr lang="en-US" b="0" i="1" dirty="0" smtClean="0"/>
              <a:t> </a:t>
            </a:r>
            <a:r>
              <a:rPr lang="en-US" b="0" i="1" dirty="0" err="1" smtClean="0"/>
              <a:t>Vitta</a:t>
            </a:r>
            <a:r>
              <a:rPr lang="en-US" b="0" i="1" dirty="0" smtClean="0"/>
              <a:t> is 100% natural... What about you?</a:t>
            </a:r>
            <a:endParaRPr lang="en-US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2743200" y="6180138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>
                <a:latin typeface="Verdana" charset="0"/>
              </a:rPr>
              <a:t>Cross Merchandising</a:t>
            </a:r>
            <a:endParaRPr lang="en-US" sz="2400" i="1">
              <a:latin typeface="Verdana" charset="0"/>
            </a:endParaRP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69" name="Picture 4" descr="Cross_mercado"/>
          <p:cNvPicPr>
            <a:picLocks noChangeAspect="1" noChangeArrowheads="1"/>
          </p:cNvPicPr>
          <p:nvPr/>
        </p:nvPicPr>
        <p:blipFill>
          <a:blip r:embed="rId2"/>
          <a:srcRect l="23016"/>
          <a:stretch>
            <a:fillRect/>
          </a:stretch>
        </p:blipFill>
        <p:spPr bwMode="auto">
          <a:xfrm>
            <a:off x="2338388" y="100013"/>
            <a:ext cx="6116637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Oval 5"/>
          <p:cNvSpPr>
            <a:spLocks noChangeArrowheads="1"/>
          </p:cNvSpPr>
          <p:nvPr/>
        </p:nvSpPr>
        <p:spPr bwMode="auto">
          <a:xfrm>
            <a:off x="412750" y="1955800"/>
            <a:ext cx="3773488" cy="377348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1128713" y="1470025"/>
            <a:ext cx="2414587" cy="1090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72" name="Picture 8" descr="Placa_cross_merchan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5588"/>
            <a:ext cx="45720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44211" y="5267158"/>
            <a:ext cx="402389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1" dirty="0" smtClean="0"/>
              <a:t>Is it healthy? In this case I prefer </a:t>
            </a:r>
            <a:r>
              <a:rPr lang="en-US" b="0" i="1" dirty="0" err="1" smtClean="0"/>
              <a:t>Nutrella</a:t>
            </a:r>
            <a:r>
              <a:rPr lang="en-US" b="0" i="1" dirty="0" smtClean="0"/>
              <a:t> </a:t>
            </a:r>
            <a:r>
              <a:rPr lang="en-US" b="0" i="1" dirty="0" err="1" smtClean="0"/>
              <a:t>Vitta</a:t>
            </a:r>
            <a:r>
              <a:rPr lang="en-US" b="0" i="1" dirty="0" smtClean="0"/>
              <a:t> Natural.</a:t>
            </a:r>
            <a:endParaRPr lang="en-US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2" name="AutoShape 28"/>
          <p:cNvSpPr>
            <a:spLocks noChangeArrowheads="1"/>
          </p:cNvSpPr>
          <p:nvPr/>
        </p:nvSpPr>
        <p:spPr bwMode="auto">
          <a:xfrm>
            <a:off x="2484438" y="1885950"/>
            <a:ext cx="6408737" cy="3878263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415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2654300" y="1957388"/>
            <a:ext cx="618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 smtClean="0">
                <a:solidFill>
                  <a:srgbClr val="415C10"/>
                </a:solidFill>
                <a:latin typeface="Verdana" charset="0"/>
              </a:rPr>
              <a:t>The</a:t>
            </a:r>
            <a:r>
              <a:rPr lang="pt-BR" sz="2000" dirty="0" smtClean="0">
                <a:solidFill>
                  <a:srgbClr val="415C10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415C10"/>
                </a:solidFill>
                <a:latin typeface="Verdana" charset="0"/>
              </a:rPr>
              <a:t>Nutrella</a:t>
            </a:r>
            <a:r>
              <a:rPr lang="pt-BR" sz="2000" dirty="0" smtClean="0">
                <a:solidFill>
                  <a:srgbClr val="415C10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415C10"/>
                </a:solidFill>
                <a:latin typeface="Verdana" charset="0"/>
              </a:rPr>
              <a:t>Market</a:t>
            </a:r>
            <a:endParaRPr lang="pt-BR" sz="2000" dirty="0">
              <a:solidFill>
                <a:srgbClr val="415C10"/>
              </a:solidFill>
              <a:latin typeface="Verdana" charset="0"/>
            </a:endParaRPr>
          </a:p>
        </p:txBody>
      </p:sp>
      <p:sp>
        <p:nvSpPr>
          <p:cNvPr id="44" name="Line 31"/>
          <p:cNvSpPr>
            <a:spLocks noChangeShapeType="1"/>
          </p:cNvSpPr>
          <p:nvPr/>
        </p:nvSpPr>
        <p:spPr bwMode="auto">
          <a:xfrm>
            <a:off x="2820988" y="2435225"/>
            <a:ext cx="0" cy="2968625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32"/>
          <p:cNvSpPr>
            <a:spLocks noChangeShapeType="1"/>
          </p:cNvSpPr>
          <p:nvPr/>
        </p:nvSpPr>
        <p:spPr bwMode="auto">
          <a:xfrm flipH="1">
            <a:off x="2813050" y="2728913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Text Box 33"/>
          <p:cNvSpPr txBox="1">
            <a:spLocks noChangeArrowheads="1"/>
          </p:cNvSpPr>
          <p:nvPr/>
        </p:nvSpPr>
        <p:spPr bwMode="auto">
          <a:xfrm>
            <a:off x="2908300" y="2508250"/>
            <a:ext cx="5715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Unique</a:t>
            </a:r>
            <a:r>
              <a:rPr lang="pt-BR" b="0" dirty="0" smtClean="0">
                <a:latin typeface="Verdana" charset="0"/>
              </a:rPr>
              <a:t> approach</a:t>
            </a:r>
          </a:p>
          <a:p>
            <a:endParaRPr lang="pt-BR" sz="800" b="0" dirty="0">
              <a:latin typeface="Verdana" charset="0"/>
            </a:endParaRPr>
          </a:p>
          <a:p>
            <a:r>
              <a:rPr lang="pt-BR" b="0" dirty="0">
                <a:latin typeface="Verdana" charset="0"/>
              </a:rPr>
              <a:t>10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main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stores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A</a:t>
            </a:r>
            <a:r>
              <a:rPr lang="pt-BR" b="0" dirty="0" err="1" smtClean="0">
                <a:latin typeface="Verdana" charset="0"/>
              </a:rPr>
              <a:t>ssociating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en-US" b="0" dirty="0" smtClean="0">
                <a:latin typeface="Verdana" charset="0"/>
              </a:rPr>
              <a:t>to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products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that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highlights</a:t>
            </a:r>
            <a:r>
              <a:rPr lang="pt-BR" b="0" dirty="0" smtClean="0">
                <a:latin typeface="Verdana" charset="0"/>
              </a:rPr>
              <a:t>:</a:t>
            </a:r>
            <a:endParaRPr lang="pt-BR" b="0" dirty="0">
              <a:latin typeface="Verdana" charset="0"/>
            </a:endParaRPr>
          </a:p>
        </p:txBody>
      </p:sp>
      <p:sp>
        <p:nvSpPr>
          <p:cNvPr id="60" name="Line 34"/>
          <p:cNvSpPr>
            <a:spLocks noChangeShapeType="1"/>
          </p:cNvSpPr>
          <p:nvPr/>
        </p:nvSpPr>
        <p:spPr bwMode="auto">
          <a:xfrm flipH="1">
            <a:off x="2813050" y="3486150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35"/>
          <p:cNvSpPr>
            <a:spLocks noChangeShapeType="1"/>
          </p:cNvSpPr>
          <p:nvPr/>
        </p:nvSpPr>
        <p:spPr bwMode="auto">
          <a:xfrm>
            <a:off x="3417888" y="3705225"/>
            <a:ext cx="0" cy="1179513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36"/>
          <p:cNvSpPr>
            <a:spLocks noChangeShapeType="1"/>
          </p:cNvSpPr>
          <p:nvPr/>
        </p:nvSpPr>
        <p:spPr bwMode="auto">
          <a:xfrm flipH="1">
            <a:off x="3409950" y="3900488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37"/>
          <p:cNvSpPr>
            <a:spLocks noChangeShapeType="1"/>
          </p:cNvSpPr>
          <p:nvPr/>
        </p:nvSpPr>
        <p:spPr bwMode="auto">
          <a:xfrm flipH="1">
            <a:off x="3409950" y="4376738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flipH="1">
            <a:off x="3409950" y="4852988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Text Box 39"/>
          <p:cNvSpPr txBox="1">
            <a:spLocks noChangeArrowheads="1"/>
          </p:cNvSpPr>
          <p:nvPr/>
        </p:nvSpPr>
        <p:spPr bwMode="auto">
          <a:xfrm>
            <a:off x="3490913" y="3663950"/>
            <a:ext cx="4887912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smtClean="0">
                <a:latin typeface="Verdana" charset="0"/>
              </a:rPr>
              <a:t>its </a:t>
            </a:r>
            <a:r>
              <a:rPr lang="pt-BR" b="0" dirty="0" err="1" smtClean="0">
                <a:latin typeface="Verdana" charset="0"/>
              </a:rPr>
              <a:t>ingredients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smtClean="0">
                <a:latin typeface="Verdana" charset="0"/>
              </a:rPr>
              <a:t>its </a:t>
            </a:r>
            <a:r>
              <a:rPr lang="pt-BR" b="0" dirty="0" err="1" smtClean="0">
                <a:latin typeface="Verdana" charset="0"/>
              </a:rPr>
              <a:t>freshness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smtClean="0">
                <a:latin typeface="Verdana" charset="0"/>
              </a:rPr>
              <a:t>its </a:t>
            </a:r>
            <a:r>
              <a:rPr lang="pt-BR" b="0" dirty="0" err="1" smtClean="0">
                <a:latin typeface="Verdana" charset="0"/>
              </a:rPr>
              <a:t>healthiness</a:t>
            </a:r>
            <a:endParaRPr lang="pt-BR" b="0" dirty="0">
              <a:latin typeface="Verdana" charset="0"/>
            </a:endParaRPr>
          </a:p>
        </p:txBody>
      </p:sp>
      <p:sp>
        <p:nvSpPr>
          <p:cNvPr id="66" name="Line 40"/>
          <p:cNvSpPr>
            <a:spLocks noChangeShapeType="1"/>
          </p:cNvSpPr>
          <p:nvPr/>
        </p:nvSpPr>
        <p:spPr bwMode="auto">
          <a:xfrm flipH="1">
            <a:off x="2813050" y="3090863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41"/>
          <p:cNvSpPr>
            <a:spLocks noChangeShapeType="1"/>
          </p:cNvSpPr>
          <p:nvPr/>
        </p:nvSpPr>
        <p:spPr bwMode="auto">
          <a:xfrm flipH="1">
            <a:off x="2813050" y="5368925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Text Box 42"/>
          <p:cNvSpPr txBox="1">
            <a:spLocks noChangeArrowheads="1"/>
          </p:cNvSpPr>
          <p:nvPr/>
        </p:nvSpPr>
        <p:spPr bwMode="auto">
          <a:xfrm>
            <a:off x="2908300" y="5119688"/>
            <a:ext cx="5715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Design - </a:t>
            </a:r>
            <a:r>
              <a:rPr lang="pt-BR" b="0" dirty="0" smtClean="0">
                <a:latin typeface="Verdana" charset="0"/>
              </a:rPr>
              <a:t>“</a:t>
            </a:r>
            <a:r>
              <a:rPr lang="pt-BR" b="0" dirty="0" err="1" smtClean="0">
                <a:latin typeface="Verdana" charset="0"/>
              </a:rPr>
              <a:t>freshness</a:t>
            </a:r>
            <a:r>
              <a:rPr lang="pt-BR" b="0" dirty="0" smtClean="0">
                <a:latin typeface="Verdana" charset="0"/>
              </a:rPr>
              <a:t>”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“</a:t>
            </a:r>
            <a:r>
              <a:rPr lang="pt-BR" b="0" dirty="0" err="1" smtClean="0">
                <a:latin typeface="Verdana" charset="0"/>
              </a:rPr>
              <a:t>healthiness</a:t>
            </a:r>
            <a:r>
              <a:rPr lang="pt-BR" b="0" dirty="0" smtClean="0">
                <a:latin typeface="Verdana" charset="0"/>
              </a:rPr>
              <a:t>”</a:t>
            </a:r>
            <a:endParaRPr lang="pt-BR" b="0" dirty="0"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31" name="Picture 31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1719263" y="43735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4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2173288" y="437197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2743200" y="6180138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The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Nutrella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Market</a:t>
            </a:r>
            <a:endParaRPr lang="en-US" sz="2400" i="1" dirty="0">
              <a:latin typeface="Verdana" charset="0"/>
            </a:endParaRP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17" name="Picture 8" descr="espaço-nutrell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0"/>
            <a:ext cx="7548563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39" name="Picture 5" descr="espaço-nutrell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225" y="0"/>
            <a:ext cx="7535863" cy="602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2743200" y="6180138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The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Nutrella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Market</a:t>
            </a:r>
            <a:endParaRPr lang="en-US" sz="2400" i="1" dirty="0">
              <a:latin typeface="Verdana" charset="0"/>
            </a:endParaRPr>
          </a:p>
        </p:txBody>
      </p:sp>
      <p:sp>
        <p:nvSpPr>
          <p:cNvPr id="39941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Gym</a:t>
            </a:r>
            <a:endParaRPr lang="pt-BR" sz="1600" b="0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30" name="AutoShape 28"/>
          <p:cNvSpPr>
            <a:spLocks noChangeArrowheads="1"/>
          </p:cNvSpPr>
          <p:nvPr/>
        </p:nvSpPr>
        <p:spPr bwMode="auto">
          <a:xfrm>
            <a:off x="290513" y="1646238"/>
            <a:ext cx="6408737" cy="4600575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6600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60375" y="1717675"/>
            <a:ext cx="618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>
                <a:solidFill>
                  <a:srgbClr val="660033"/>
                </a:solidFill>
                <a:latin typeface="Verdana" charset="0"/>
              </a:rPr>
              <a:t>Pilates</a:t>
            </a:r>
            <a:r>
              <a:rPr lang="pt-BR" sz="2000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and</a:t>
            </a:r>
            <a:r>
              <a:rPr lang="pt-BR" sz="2000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sz="2000" dirty="0" err="1">
                <a:solidFill>
                  <a:srgbClr val="660033"/>
                </a:solidFill>
                <a:latin typeface="Verdana" charset="0"/>
              </a:rPr>
              <a:t>Yoga</a:t>
            </a:r>
            <a:endParaRPr lang="pt-BR" sz="2000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>
            <a:off x="627063" y="2195513"/>
            <a:ext cx="0" cy="3798887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H="1">
            <a:off x="619125" y="248920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714374" y="2268538"/>
            <a:ext cx="583615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Sponsored</a:t>
            </a:r>
            <a:r>
              <a:rPr lang="pt-BR" b="0" dirty="0" smtClean="0">
                <a:latin typeface="Verdana" charset="0"/>
              </a:rPr>
              <a:t> open classes</a:t>
            </a: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Associating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smtClean="0">
                <a:latin typeface="Verdana" charset="0"/>
              </a:rPr>
              <a:t>to classes </a:t>
            </a:r>
            <a:r>
              <a:rPr lang="pt-BR" b="0" dirty="0" err="1" smtClean="0">
                <a:latin typeface="Verdana" charset="0"/>
              </a:rPr>
              <a:t>that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focus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on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healthiness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well-being</a:t>
            </a:r>
            <a:r>
              <a:rPr lang="pt-BR" b="0" dirty="0" smtClean="0">
                <a:latin typeface="Verdana" charset="0"/>
              </a:rPr>
              <a:t> (</a:t>
            </a:r>
            <a:r>
              <a:rPr lang="pt-BR" b="0" u="sng" dirty="0" err="1" smtClean="0">
                <a:latin typeface="Verdana" charset="0"/>
              </a:rPr>
              <a:t>not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impact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u="sng" dirty="0" err="1" smtClean="0">
                <a:latin typeface="Verdana" charset="0"/>
              </a:rPr>
              <a:t>nor</a:t>
            </a:r>
            <a:r>
              <a:rPr lang="pt-BR" b="0" dirty="0" smtClean="0">
                <a:latin typeface="Verdana" charset="0"/>
              </a:rPr>
              <a:t> performance)</a:t>
            </a: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Brand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exposition</a:t>
            </a:r>
            <a:r>
              <a:rPr lang="pt-BR" b="0" dirty="0" smtClean="0">
                <a:latin typeface="Verdana" charset="0"/>
              </a:rPr>
              <a:t>:</a:t>
            </a:r>
            <a:endParaRPr lang="pt-BR" b="0" dirty="0">
              <a:latin typeface="Verdana" charset="0"/>
            </a:endParaRPr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 flipH="1">
            <a:off x="619125" y="351790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34"/>
          <p:cNvSpPr>
            <a:spLocks noChangeShapeType="1"/>
          </p:cNvSpPr>
          <p:nvPr/>
        </p:nvSpPr>
        <p:spPr bwMode="auto">
          <a:xfrm>
            <a:off x="1223963" y="3717925"/>
            <a:ext cx="0" cy="1382713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 flipH="1">
            <a:off x="1216025" y="390683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flipH="1">
            <a:off x="1216025" y="4291013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7"/>
          <p:cNvSpPr>
            <a:spLocks noChangeShapeType="1"/>
          </p:cNvSpPr>
          <p:nvPr/>
        </p:nvSpPr>
        <p:spPr bwMode="auto">
          <a:xfrm flipH="1">
            <a:off x="1216025" y="467518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1296988" y="3675063"/>
            <a:ext cx="4887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mats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In-class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mirror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stickers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In-class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glass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stickers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Teachers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Supervisors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t-shirts</a:t>
            </a:r>
            <a:endParaRPr lang="pt-BR" b="0" dirty="0">
              <a:latin typeface="Verdana" charset="0"/>
            </a:endParaRPr>
          </a:p>
        </p:txBody>
      </p:sp>
      <p:sp>
        <p:nvSpPr>
          <p:cNvPr id="44" name="Line 39"/>
          <p:cNvSpPr>
            <a:spLocks noChangeShapeType="1"/>
          </p:cNvSpPr>
          <p:nvPr/>
        </p:nvSpPr>
        <p:spPr bwMode="auto">
          <a:xfrm flipH="1">
            <a:off x="619125" y="285115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 flipH="1">
            <a:off x="619125" y="556260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 flipH="1">
            <a:off x="1216025" y="506095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Text Box 46"/>
          <p:cNvSpPr txBox="1">
            <a:spLocks noChangeArrowheads="1"/>
          </p:cNvSpPr>
          <p:nvPr/>
        </p:nvSpPr>
        <p:spPr bwMode="auto">
          <a:xfrm>
            <a:off x="714375" y="5380038"/>
            <a:ext cx="571500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All-Purpose</a:t>
            </a:r>
            <a:r>
              <a:rPr lang="pt-BR" b="0" dirty="0" smtClean="0">
                <a:latin typeface="Verdana" charset="0"/>
              </a:rPr>
              <a:t> Folder </a:t>
            </a:r>
            <a:r>
              <a:rPr lang="pt-BR" b="0" dirty="0" err="1" smtClean="0">
                <a:latin typeface="Verdana" charset="0"/>
              </a:rPr>
              <a:t>delivery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smtClean="0">
                <a:latin typeface="Verdana" charset="0"/>
              </a:rPr>
              <a:t>Disclosure – </a:t>
            </a:r>
            <a:r>
              <a:rPr lang="pt-BR" b="0" dirty="0">
                <a:latin typeface="Verdana" charset="0"/>
              </a:rPr>
              <a:t>15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days</a:t>
            </a:r>
            <a:r>
              <a:rPr lang="pt-BR" b="0" dirty="0" smtClean="0">
                <a:latin typeface="Verdana" charset="0"/>
              </a:rPr>
              <a:t> prior</a:t>
            </a:r>
            <a:endParaRPr lang="pt-BR" b="0" dirty="0">
              <a:latin typeface="Verdana" charset="0"/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 flipH="1">
            <a:off x="619125" y="595788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Gym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49" name="Picture 42" descr="Selo_apres_parcer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1839" r="5756"/>
          <a:stretch>
            <a:fillRect/>
          </a:stretch>
        </p:blipFill>
        <p:spPr bwMode="auto">
          <a:xfrm>
            <a:off x="8196263" y="5372100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3" descr="Selo_apres_awarenes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7292975" y="53768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44" descr="Selo_apres_degustaca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7748588" y="537527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403475" y="6180138"/>
            <a:ext cx="44010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>
                <a:latin typeface="Verdana" charset="0"/>
              </a:rPr>
              <a:t>Pilates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and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>
                <a:latin typeface="Verdana" charset="0"/>
              </a:rPr>
              <a:t>Yoga</a:t>
            </a:r>
            <a:r>
              <a:rPr lang="pt-BR" sz="2400" i="1" dirty="0">
                <a:latin typeface="Verdana" charset="0"/>
              </a:rPr>
              <a:t>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mats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013" name="Picture 5" descr="tapete-pilat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463" y="0"/>
            <a:ext cx="8459787" cy="634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50825" y="1173163"/>
            <a:ext cx="864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u="sng">
                <a:latin typeface="Verdana" charset="0"/>
              </a:rPr>
              <a:t>Goals</a:t>
            </a:r>
            <a:endParaRPr lang="en-US" u="sng">
              <a:latin typeface="Verdana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50825" y="1585913"/>
            <a:ext cx="8642350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b="0" dirty="0" smtClean="0">
                <a:latin typeface="Verdana" charset="0"/>
              </a:rPr>
              <a:t>- </a:t>
            </a:r>
            <a:r>
              <a:rPr lang="pt-BR" b="0" dirty="0" err="1" smtClean="0">
                <a:latin typeface="Verdana" charset="0"/>
              </a:rPr>
              <a:t>Launch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the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new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line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of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products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and</a:t>
            </a:r>
            <a:r>
              <a:rPr lang="pt-BR" b="0" dirty="0">
                <a:latin typeface="Verdana" charset="0"/>
              </a:rPr>
              <a:t> its </a:t>
            </a:r>
            <a:r>
              <a:rPr lang="pt-BR" b="0" dirty="0" err="1">
                <a:latin typeface="Verdana" charset="0"/>
              </a:rPr>
              <a:t>three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different</a:t>
            </a:r>
            <a:r>
              <a:rPr lang="pt-BR" b="0" dirty="0" smtClean="0">
                <a:latin typeface="Verdana" charset="0"/>
              </a:rPr>
              <a:t> versions:</a:t>
            </a:r>
          </a:p>
          <a:p>
            <a:pPr algn="just"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Plum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and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Yogurt</a:t>
            </a:r>
            <a:r>
              <a:rPr lang="pt-BR" b="0" dirty="0">
                <a:latin typeface="Verdana" charset="0"/>
              </a:rPr>
              <a:t>, 14 </a:t>
            </a:r>
            <a:r>
              <a:rPr lang="pt-BR" b="0" dirty="0" err="1">
                <a:latin typeface="Verdana" charset="0"/>
              </a:rPr>
              <a:t>Grains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and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Nut</a:t>
            </a:r>
            <a:r>
              <a:rPr lang="pt-BR" b="0" dirty="0" err="1">
                <a:latin typeface="Verdana" charset="0"/>
              </a:rPr>
              <a:t>s</a:t>
            </a:r>
            <a:r>
              <a:rPr lang="pt-BR" b="0" dirty="0" smtClean="0">
                <a:latin typeface="Verdana" charset="0"/>
              </a:rPr>
              <a:t>.</a:t>
            </a:r>
            <a:endParaRPr lang="pt-BR" b="0" dirty="0">
              <a:latin typeface="Verdana" charset="0"/>
            </a:endParaRPr>
          </a:p>
          <a:p>
            <a:pPr algn="just">
              <a:lnSpc>
                <a:spcPct val="120000"/>
              </a:lnSpc>
            </a:pPr>
            <a:endParaRPr lang="pt-BR" b="0" dirty="0">
              <a:latin typeface="Verdana" charset="0"/>
            </a:endParaRPr>
          </a:p>
          <a:p>
            <a:pPr algn="just"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- </a:t>
            </a:r>
            <a:r>
              <a:rPr lang="pt-BR" b="0" dirty="0" err="1">
                <a:latin typeface="Verdana" charset="0"/>
              </a:rPr>
              <a:t>Reinforce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b</a:t>
            </a:r>
            <a:r>
              <a:rPr lang="pt-BR" b="0" dirty="0" err="1" smtClean="0">
                <a:latin typeface="Verdana" charset="0"/>
              </a:rPr>
              <a:t>rand’s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perception</a:t>
            </a:r>
            <a:r>
              <a:rPr lang="pt-BR" b="0" dirty="0">
                <a:latin typeface="Verdana" charset="0"/>
              </a:rPr>
              <a:t> as </a:t>
            </a:r>
            <a:r>
              <a:rPr lang="pt-BR" dirty="0" err="1">
                <a:latin typeface="Verdana" charset="0"/>
              </a:rPr>
              <a:t>Innovative</a:t>
            </a:r>
            <a:r>
              <a:rPr lang="pt-BR" b="0" dirty="0">
                <a:latin typeface="Verdana" charset="0"/>
              </a:rPr>
              <a:t>, its </a:t>
            </a:r>
            <a:r>
              <a:rPr lang="pt-BR" dirty="0" err="1">
                <a:latin typeface="Verdana" charset="0"/>
              </a:rPr>
              <a:t>Uniqueness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and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increase</a:t>
            </a:r>
            <a:r>
              <a:rPr lang="pt-BR" b="0" dirty="0">
                <a:latin typeface="Verdana" charset="0"/>
              </a:rPr>
              <a:t> </a:t>
            </a:r>
            <a:r>
              <a:rPr lang="pt-BR" dirty="0" smtClean="0">
                <a:latin typeface="Verdana" charset="0"/>
              </a:rPr>
              <a:t>Trial </a:t>
            </a:r>
            <a:r>
              <a:rPr lang="pt-BR" dirty="0" err="1">
                <a:latin typeface="Verdana" charset="0"/>
              </a:rPr>
              <a:t>Tasting</a:t>
            </a:r>
            <a:r>
              <a:rPr lang="pt-BR" b="0" dirty="0">
                <a:latin typeface="Verdana" charset="0"/>
              </a:rPr>
              <a:t>;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50825" y="4010025"/>
            <a:ext cx="864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u="sng">
                <a:latin typeface="Verdana" charset="0"/>
              </a:rPr>
              <a:t>Extra-Outcomes</a:t>
            </a:r>
            <a:endParaRPr lang="en-US" u="sng">
              <a:latin typeface="Verdana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50825" y="4424363"/>
            <a:ext cx="86423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- </a:t>
            </a:r>
            <a:r>
              <a:rPr lang="pt-BR" b="0" dirty="0" err="1">
                <a:latin typeface="Verdana" charset="0"/>
              </a:rPr>
              <a:t>Generate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new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Costumers</a:t>
            </a:r>
            <a:r>
              <a:rPr lang="pt-BR" b="0" dirty="0">
                <a:latin typeface="Verdana" charset="0"/>
              </a:rPr>
              <a:t>;</a:t>
            </a:r>
          </a:p>
          <a:p>
            <a:pPr algn="just">
              <a:lnSpc>
                <a:spcPct val="120000"/>
              </a:lnSpc>
            </a:pPr>
            <a:endParaRPr lang="pt-BR" b="0" dirty="0">
              <a:latin typeface="Verdana" charset="0"/>
            </a:endParaRPr>
          </a:p>
          <a:p>
            <a:pPr algn="just"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- </a:t>
            </a:r>
            <a:r>
              <a:rPr lang="pt-BR" b="0" dirty="0" err="1">
                <a:latin typeface="Verdana" charset="0"/>
              </a:rPr>
              <a:t>Increase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Nutrella’s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market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share</a:t>
            </a:r>
            <a:r>
              <a:rPr lang="pt-BR" b="0" dirty="0" smtClean="0">
                <a:latin typeface="Verdana" charset="0"/>
              </a:rPr>
              <a:t>, </a:t>
            </a:r>
            <a:r>
              <a:rPr lang="pt-BR" b="0" dirty="0" err="1">
                <a:latin typeface="Verdana" charset="0"/>
              </a:rPr>
              <a:t>consolidating</a:t>
            </a:r>
            <a:r>
              <a:rPr lang="pt-BR" b="0" dirty="0">
                <a:latin typeface="Verdana" charset="0"/>
              </a:rPr>
              <a:t> its </a:t>
            </a:r>
            <a:r>
              <a:rPr lang="pt-BR" b="0" dirty="0" err="1">
                <a:latin typeface="Verdana" charset="0"/>
              </a:rPr>
              <a:t>leadership</a:t>
            </a:r>
            <a:r>
              <a:rPr lang="pt-BR" b="0" dirty="0">
                <a:latin typeface="Verdana" charset="0"/>
              </a:rPr>
              <a:t>.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386513" y="339725"/>
            <a:ext cx="2506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>
                <a:latin typeface="Verdana" charset="0"/>
              </a:rPr>
              <a:t>Briefing</a:t>
            </a:r>
            <a:endParaRPr lang="en-US" sz="2400" i="1">
              <a:latin typeface="Verdana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6961188" y="766763"/>
            <a:ext cx="2182812" cy="4286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/>
      <p:bldP spid="54276" grpId="0"/>
      <p:bldP spid="54277" grpId="0"/>
      <p:bldP spid="54279" grpId="0"/>
      <p:bldP spid="5428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036" name="Picture 4" descr="tapete-pilat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463" y="0"/>
            <a:ext cx="8459787" cy="634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7" name="Group 8"/>
          <p:cNvGrpSpPr>
            <a:grpSpLocks/>
          </p:cNvGrpSpPr>
          <p:nvPr/>
        </p:nvGrpSpPr>
        <p:grpSpPr bwMode="auto">
          <a:xfrm>
            <a:off x="669925" y="28575"/>
            <a:ext cx="5062538" cy="5929313"/>
            <a:chOff x="-133" y="0"/>
            <a:chExt cx="3189" cy="3735"/>
          </a:xfrm>
        </p:grpSpPr>
        <p:sp>
          <p:nvSpPr>
            <p:cNvPr id="44039" name="Oval 5"/>
            <p:cNvSpPr>
              <a:spLocks noChangeArrowheads="1"/>
            </p:cNvSpPr>
            <p:nvPr/>
          </p:nvSpPr>
          <p:spPr bwMode="auto">
            <a:xfrm>
              <a:off x="260" y="1232"/>
              <a:ext cx="2377" cy="237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0" name="Rectangle 6"/>
            <p:cNvSpPr>
              <a:spLocks noChangeArrowheads="1"/>
            </p:cNvSpPr>
            <p:nvPr/>
          </p:nvSpPr>
          <p:spPr bwMode="auto">
            <a:xfrm>
              <a:off x="711" y="926"/>
              <a:ext cx="1521" cy="6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041" name="Picture 7" descr="Adesivo_pilat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33" y="0"/>
              <a:ext cx="3189" cy="3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2403475" y="6180138"/>
            <a:ext cx="4157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>
                <a:latin typeface="Verdana" charset="0"/>
              </a:rPr>
              <a:t>Pilates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and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>
                <a:latin typeface="Verdana" charset="0"/>
              </a:rPr>
              <a:t>Yoga</a:t>
            </a:r>
            <a:r>
              <a:rPr lang="pt-BR" sz="2400" i="1" dirty="0">
                <a:latin typeface="Verdana" charset="0"/>
              </a:rPr>
              <a:t>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mats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403475" y="6180138"/>
            <a:ext cx="415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>
                <a:latin typeface="Verdana" charset="0"/>
              </a:rPr>
              <a:t>Pilates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and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>
                <a:latin typeface="Verdana" charset="0"/>
              </a:rPr>
              <a:t>Yoga</a:t>
            </a:r>
            <a:r>
              <a:rPr lang="pt-BR" sz="2400" i="1" dirty="0">
                <a:latin typeface="Verdana" charset="0"/>
              </a:rPr>
              <a:t>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sticker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1" name="Picture 4" descr="Adesivo_academia_pilates_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6175" y="280988"/>
            <a:ext cx="47625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83" name="Picture 5" descr="Adesivo_academia_pilates_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6175" y="280988"/>
            <a:ext cx="47625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Oval 7"/>
          <p:cNvSpPr>
            <a:spLocks noChangeArrowheads="1"/>
          </p:cNvSpPr>
          <p:nvPr/>
        </p:nvSpPr>
        <p:spPr bwMode="auto">
          <a:xfrm>
            <a:off x="663575" y="530225"/>
            <a:ext cx="3821113" cy="3835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5" name="Oval 8"/>
          <p:cNvSpPr>
            <a:spLocks noChangeArrowheads="1"/>
          </p:cNvSpPr>
          <p:nvPr/>
        </p:nvSpPr>
        <p:spPr bwMode="auto">
          <a:xfrm>
            <a:off x="708025" y="1962150"/>
            <a:ext cx="3717925" cy="37322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6" name="Text Box 2"/>
          <p:cNvSpPr txBox="1">
            <a:spLocks noChangeArrowheads="1"/>
          </p:cNvSpPr>
          <p:nvPr/>
        </p:nvSpPr>
        <p:spPr bwMode="auto">
          <a:xfrm>
            <a:off x="2403475" y="6180138"/>
            <a:ext cx="415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>
                <a:latin typeface="Verdana" charset="0"/>
              </a:rPr>
              <a:t>Pilates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and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>
                <a:latin typeface="Verdana" charset="0"/>
              </a:rPr>
              <a:t>Yoga</a:t>
            </a:r>
            <a:r>
              <a:rPr lang="pt-BR" sz="2400" i="1" dirty="0">
                <a:latin typeface="Verdana" charset="0"/>
              </a:rPr>
              <a:t>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sticker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  <p:sp>
        <p:nvSpPr>
          <p:cNvPr id="46087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88" name="Picture 6" descr="Adesivo_espel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8" y="323850"/>
            <a:ext cx="4359275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08" name="Picture 5" descr="Instrutores-academias"/>
          <p:cNvPicPr>
            <a:picLocks noChangeAspect="1" noChangeArrowheads="1"/>
          </p:cNvPicPr>
          <p:nvPr/>
        </p:nvPicPr>
        <p:blipFill>
          <a:blip r:embed="rId2"/>
          <a:srcRect t="11296" b="12064"/>
          <a:stretch>
            <a:fillRect/>
          </a:stretch>
        </p:blipFill>
        <p:spPr bwMode="auto">
          <a:xfrm>
            <a:off x="0" y="693738"/>
            <a:ext cx="9144000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2403475" y="6180138"/>
            <a:ext cx="4157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>
                <a:latin typeface="Verdana" charset="0"/>
              </a:rPr>
              <a:t>Pilates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and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>
                <a:latin typeface="Verdana" charset="0"/>
              </a:rPr>
              <a:t>Yoga</a:t>
            </a:r>
            <a:r>
              <a:rPr lang="pt-BR" sz="2400" i="1" dirty="0">
                <a:latin typeface="Verdana" charset="0"/>
              </a:rPr>
              <a:t>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t-shirts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52" name="AutoShape 28"/>
          <p:cNvSpPr>
            <a:spLocks noChangeArrowheads="1"/>
          </p:cNvSpPr>
          <p:nvPr/>
        </p:nvSpPr>
        <p:spPr bwMode="auto">
          <a:xfrm>
            <a:off x="290513" y="2279650"/>
            <a:ext cx="6408737" cy="3979863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6600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 Box 29"/>
          <p:cNvSpPr txBox="1">
            <a:spLocks noChangeArrowheads="1"/>
          </p:cNvSpPr>
          <p:nvPr/>
        </p:nvSpPr>
        <p:spPr bwMode="auto">
          <a:xfrm>
            <a:off x="460375" y="2351088"/>
            <a:ext cx="618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Breakfast</a:t>
            </a:r>
            <a:r>
              <a:rPr lang="pt-BR" sz="2000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and</a:t>
            </a:r>
            <a:r>
              <a:rPr lang="pt-BR" sz="2000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Afternoon</a:t>
            </a:r>
            <a:r>
              <a:rPr lang="pt-BR" sz="2000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Snack</a:t>
            </a:r>
            <a:endParaRPr lang="pt-BR" sz="2000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27063" y="2828925"/>
            <a:ext cx="0" cy="3144838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 flipH="1">
            <a:off x="619125" y="3122613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Text Box 32"/>
          <p:cNvSpPr txBox="1">
            <a:spLocks noChangeArrowheads="1"/>
          </p:cNvSpPr>
          <p:nvPr/>
        </p:nvSpPr>
        <p:spPr bwMode="auto">
          <a:xfrm>
            <a:off x="714375" y="2901950"/>
            <a:ext cx="57150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Sampling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table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smtClean="0">
                <a:latin typeface="Verdana" charset="0"/>
              </a:rPr>
              <a:t>Rush </a:t>
            </a:r>
            <a:r>
              <a:rPr lang="pt-BR" b="0" dirty="0" err="1" smtClean="0">
                <a:latin typeface="Verdana" charset="0"/>
              </a:rPr>
              <a:t>hours</a:t>
            </a:r>
            <a:endParaRPr lang="pt-BR" b="0" dirty="0">
              <a:latin typeface="Verdana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1223963" y="3671888"/>
            <a:ext cx="0" cy="61595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34"/>
          <p:cNvSpPr>
            <a:spLocks noChangeShapeType="1"/>
          </p:cNvSpPr>
          <p:nvPr/>
        </p:nvSpPr>
        <p:spPr bwMode="auto">
          <a:xfrm flipH="1">
            <a:off x="1216025" y="386080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 flipH="1">
            <a:off x="1216025" y="4244975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1296988" y="3629025"/>
            <a:ext cx="4887912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breakfast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afternoon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snack</a:t>
            </a:r>
            <a:endParaRPr lang="pt-BR" b="0" dirty="0">
              <a:latin typeface="Verdana" charset="0"/>
            </a:endParaRPr>
          </a:p>
        </p:txBody>
      </p:sp>
      <p:sp>
        <p:nvSpPr>
          <p:cNvPr id="61" name="Line 37"/>
          <p:cNvSpPr>
            <a:spLocks noChangeShapeType="1"/>
          </p:cNvSpPr>
          <p:nvPr/>
        </p:nvSpPr>
        <p:spPr bwMode="auto">
          <a:xfrm flipH="1">
            <a:off x="619125" y="3484563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38"/>
          <p:cNvSpPr>
            <a:spLocks noChangeShapeType="1"/>
          </p:cNvSpPr>
          <p:nvPr/>
        </p:nvSpPr>
        <p:spPr bwMode="auto">
          <a:xfrm flipH="1">
            <a:off x="619125" y="474980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Text Box 43"/>
          <p:cNvSpPr txBox="1">
            <a:spLocks noChangeArrowheads="1"/>
          </p:cNvSpPr>
          <p:nvPr/>
        </p:nvSpPr>
        <p:spPr bwMode="auto">
          <a:xfrm>
            <a:off x="714375" y="4567238"/>
            <a:ext cx="5715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smtClean="0">
                <a:latin typeface="Verdana" charset="0"/>
              </a:rPr>
              <a:t>Light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healthy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meal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smtClean="0">
                <a:latin typeface="Verdana" charset="0"/>
              </a:rPr>
              <a:t>Promoters </a:t>
            </a:r>
            <a:r>
              <a:rPr lang="pt-BR" b="0" dirty="0" err="1" smtClean="0">
                <a:latin typeface="Verdana" charset="0"/>
              </a:rPr>
              <a:t>wearing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branded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outfits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All-Purpose</a:t>
            </a:r>
            <a:r>
              <a:rPr lang="pt-BR" b="0" dirty="0" smtClean="0">
                <a:latin typeface="Verdana" charset="0"/>
              </a:rPr>
              <a:t> Folder </a:t>
            </a:r>
            <a:r>
              <a:rPr lang="pt-BR" b="0" dirty="0" err="1" smtClean="0">
                <a:latin typeface="Verdana" charset="0"/>
              </a:rPr>
              <a:t>delivery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smtClean="0">
                <a:latin typeface="Verdana" charset="0"/>
              </a:rPr>
              <a:t>2 times a </a:t>
            </a:r>
            <a:r>
              <a:rPr lang="pt-BR" b="0" dirty="0" err="1" smtClean="0">
                <a:latin typeface="Verdana" charset="0"/>
              </a:rPr>
              <a:t>week</a:t>
            </a:r>
            <a:r>
              <a:rPr lang="pt-BR" b="0" dirty="0" smtClean="0">
                <a:latin typeface="Verdana" charset="0"/>
              </a:rPr>
              <a:t>, </a:t>
            </a:r>
            <a:r>
              <a:rPr lang="pt-BR" b="0" dirty="0" err="1" smtClean="0">
                <a:latin typeface="Verdana" charset="0"/>
              </a:rPr>
              <a:t>both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hours</a:t>
            </a:r>
            <a:endParaRPr lang="pt-BR" b="0" dirty="0">
              <a:latin typeface="Verdana" charset="0"/>
            </a:endParaRPr>
          </a:p>
        </p:txBody>
      </p:sp>
      <p:sp>
        <p:nvSpPr>
          <p:cNvPr id="64" name="Line 44"/>
          <p:cNvSpPr>
            <a:spLocks noChangeShapeType="1"/>
          </p:cNvSpPr>
          <p:nvPr/>
        </p:nvSpPr>
        <p:spPr bwMode="auto">
          <a:xfrm flipH="1">
            <a:off x="619125" y="514508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45"/>
          <p:cNvSpPr>
            <a:spLocks noChangeShapeType="1"/>
          </p:cNvSpPr>
          <p:nvPr/>
        </p:nvSpPr>
        <p:spPr bwMode="auto">
          <a:xfrm flipH="1">
            <a:off x="619125" y="553720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46"/>
          <p:cNvSpPr>
            <a:spLocks noChangeShapeType="1"/>
          </p:cNvSpPr>
          <p:nvPr/>
        </p:nvSpPr>
        <p:spPr bwMode="auto">
          <a:xfrm flipH="1">
            <a:off x="619125" y="593248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Gym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49" name="Picture 42" descr="Selo_apres_parcer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1839" r="5756"/>
          <a:stretch>
            <a:fillRect/>
          </a:stretch>
        </p:blipFill>
        <p:spPr bwMode="auto">
          <a:xfrm>
            <a:off x="8196263" y="5372100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3" descr="Selo_apres_awarenes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7292975" y="53768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44" descr="Selo_apres_degustaca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7748588" y="537527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2323264" y="6180138"/>
            <a:ext cx="5042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Breakfast</a:t>
            </a:r>
            <a:r>
              <a:rPr lang="pt-BR" sz="2400" i="1" dirty="0" smtClean="0">
                <a:latin typeface="Verdana" charset="0"/>
              </a:rPr>
              <a:t>/ </a:t>
            </a:r>
            <a:r>
              <a:rPr lang="pt-BR" sz="2400" i="1" dirty="0" err="1" smtClean="0">
                <a:latin typeface="Verdana" charset="0"/>
              </a:rPr>
              <a:t>Afternoon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Snack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49157" name="Picture 4" descr="Acade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8451850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181" name="Picture 5" descr="Academia"/>
          <p:cNvPicPr>
            <a:picLocks noChangeAspect="1" noChangeArrowheads="1"/>
          </p:cNvPicPr>
          <p:nvPr/>
        </p:nvPicPr>
        <p:blipFill>
          <a:blip r:embed="rId2"/>
          <a:srcRect l="46056"/>
          <a:stretch>
            <a:fillRect/>
          </a:stretch>
        </p:blipFill>
        <p:spPr bwMode="auto">
          <a:xfrm>
            <a:off x="4216400" y="0"/>
            <a:ext cx="4559300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Freeform 9"/>
          <p:cNvSpPr>
            <a:spLocks/>
          </p:cNvSpPr>
          <p:nvPr/>
        </p:nvSpPr>
        <p:spPr bwMode="auto">
          <a:xfrm>
            <a:off x="590550" y="2449513"/>
            <a:ext cx="5589588" cy="3671887"/>
          </a:xfrm>
          <a:custGeom>
            <a:avLst/>
            <a:gdLst>
              <a:gd name="T0" fmla="*/ 84 w 3521"/>
              <a:gd name="T1" fmla="*/ 1272 h 2313"/>
              <a:gd name="T2" fmla="*/ 0 w 3521"/>
              <a:gd name="T3" fmla="*/ 158 h 2313"/>
              <a:gd name="T4" fmla="*/ 1190 w 3521"/>
              <a:gd name="T5" fmla="*/ 0 h 2313"/>
              <a:gd name="T6" fmla="*/ 3521 w 3521"/>
              <a:gd name="T7" fmla="*/ 483 h 2313"/>
              <a:gd name="T8" fmla="*/ 3494 w 3521"/>
              <a:gd name="T9" fmla="*/ 1756 h 2313"/>
              <a:gd name="T10" fmla="*/ 3029 w 3521"/>
              <a:gd name="T11" fmla="*/ 2006 h 2313"/>
              <a:gd name="T12" fmla="*/ 2704 w 3521"/>
              <a:gd name="T13" fmla="*/ 2118 h 2313"/>
              <a:gd name="T14" fmla="*/ 2407 w 3521"/>
              <a:gd name="T15" fmla="*/ 2304 h 2313"/>
              <a:gd name="T16" fmla="*/ 2249 w 3521"/>
              <a:gd name="T17" fmla="*/ 2313 h 2313"/>
              <a:gd name="T18" fmla="*/ 2109 w 3521"/>
              <a:gd name="T19" fmla="*/ 2313 h 2313"/>
              <a:gd name="T20" fmla="*/ 1942 w 3521"/>
              <a:gd name="T21" fmla="*/ 2201 h 2313"/>
              <a:gd name="T22" fmla="*/ 1793 w 3521"/>
              <a:gd name="T23" fmla="*/ 2090 h 2313"/>
              <a:gd name="T24" fmla="*/ 1515 w 3521"/>
              <a:gd name="T25" fmla="*/ 1923 h 2313"/>
              <a:gd name="T26" fmla="*/ 1217 w 3521"/>
              <a:gd name="T27" fmla="*/ 1774 h 2313"/>
              <a:gd name="T28" fmla="*/ 864 w 3521"/>
              <a:gd name="T29" fmla="*/ 1616 h 2313"/>
              <a:gd name="T30" fmla="*/ 734 w 3521"/>
              <a:gd name="T31" fmla="*/ 1533 h 2313"/>
              <a:gd name="T32" fmla="*/ 521 w 3521"/>
              <a:gd name="T33" fmla="*/ 1412 h 2313"/>
              <a:gd name="T34" fmla="*/ 307 w 3521"/>
              <a:gd name="T35" fmla="*/ 1291 h 2313"/>
              <a:gd name="T36" fmla="*/ 149 w 3521"/>
              <a:gd name="T37" fmla="*/ 1254 h 23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521"/>
              <a:gd name="T58" fmla="*/ 0 h 2313"/>
              <a:gd name="T59" fmla="*/ 3521 w 3521"/>
              <a:gd name="T60" fmla="*/ 2313 h 231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521" h="2313">
                <a:moveTo>
                  <a:pt x="84" y="1272"/>
                </a:moveTo>
                <a:lnTo>
                  <a:pt x="0" y="158"/>
                </a:lnTo>
                <a:lnTo>
                  <a:pt x="1190" y="0"/>
                </a:lnTo>
                <a:lnTo>
                  <a:pt x="3521" y="483"/>
                </a:lnTo>
                <a:lnTo>
                  <a:pt x="3494" y="1756"/>
                </a:lnTo>
                <a:lnTo>
                  <a:pt x="3029" y="2006"/>
                </a:lnTo>
                <a:lnTo>
                  <a:pt x="2704" y="2118"/>
                </a:lnTo>
                <a:lnTo>
                  <a:pt x="2407" y="2304"/>
                </a:lnTo>
                <a:lnTo>
                  <a:pt x="2249" y="2313"/>
                </a:lnTo>
                <a:lnTo>
                  <a:pt x="2109" y="2313"/>
                </a:lnTo>
                <a:lnTo>
                  <a:pt x="1942" y="2201"/>
                </a:lnTo>
                <a:lnTo>
                  <a:pt x="1793" y="2090"/>
                </a:lnTo>
                <a:lnTo>
                  <a:pt x="1515" y="1923"/>
                </a:lnTo>
                <a:lnTo>
                  <a:pt x="1217" y="1774"/>
                </a:lnTo>
                <a:lnTo>
                  <a:pt x="864" y="1616"/>
                </a:lnTo>
                <a:lnTo>
                  <a:pt x="734" y="1533"/>
                </a:lnTo>
                <a:lnTo>
                  <a:pt x="521" y="1412"/>
                </a:lnTo>
                <a:lnTo>
                  <a:pt x="307" y="1291"/>
                </a:lnTo>
                <a:lnTo>
                  <a:pt x="149" y="1254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183" name="Picture 7" descr="Mes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2588" y="1357313"/>
            <a:ext cx="605155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323264" y="6180138"/>
            <a:ext cx="5042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Breakfast</a:t>
            </a:r>
            <a:r>
              <a:rPr lang="pt-BR" sz="2400" i="1" dirty="0" smtClean="0">
                <a:latin typeface="Verdana" charset="0"/>
              </a:rPr>
              <a:t>/ </a:t>
            </a:r>
            <a:r>
              <a:rPr lang="pt-BR" sz="2400" i="1" dirty="0" err="1" smtClean="0">
                <a:latin typeface="Verdana" charset="0"/>
              </a:rPr>
              <a:t>Afternoon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Snack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05" name="Picture 5" descr="Academi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075" y="0"/>
            <a:ext cx="6091238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323264" y="6180138"/>
            <a:ext cx="5042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Breakfast</a:t>
            </a:r>
            <a:r>
              <a:rPr lang="pt-BR" sz="2400" i="1" dirty="0" smtClean="0">
                <a:latin typeface="Verdana" charset="0"/>
              </a:rPr>
              <a:t>/ </a:t>
            </a:r>
            <a:r>
              <a:rPr lang="pt-BR" sz="2400" i="1" dirty="0" err="1" smtClean="0">
                <a:latin typeface="Verdana" charset="0"/>
              </a:rPr>
              <a:t>Afternoon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Snack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7" name="AutoShape 28"/>
          <p:cNvSpPr>
            <a:spLocks noChangeArrowheads="1"/>
          </p:cNvSpPr>
          <p:nvPr/>
        </p:nvSpPr>
        <p:spPr bwMode="auto">
          <a:xfrm>
            <a:off x="290513" y="1397000"/>
            <a:ext cx="6408737" cy="4835525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6600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460375" y="1468438"/>
            <a:ext cx="6183313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Nutrella</a:t>
            </a:r>
            <a:r>
              <a:rPr lang="pt-BR" sz="2000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Healthy</a:t>
            </a:r>
            <a:r>
              <a:rPr lang="pt-BR" sz="2000" dirty="0" smtClean="0">
                <a:solidFill>
                  <a:srgbClr val="660033"/>
                </a:solidFill>
                <a:latin typeface="Verdana" charset="0"/>
              </a:rPr>
              <a:t> Menu</a:t>
            </a:r>
            <a:endParaRPr lang="pt-BR" sz="2000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67" name="Line 30"/>
          <p:cNvSpPr>
            <a:spLocks noChangeShapeType="1"/>
          </p:cNvSpPr>
          <p:nvPr/>
        </p:nvSpPr>
        <p:spPr bwMode="auto">
          <a:xfrm>
            <a:off x="627063" y="1960563"/>
            <a:ext cx="0" cy="3970337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31"/>
          <p:cNvSpPr>
            <a:spLocks noChangeShapeType="1"/>
          </p:cNvSpPr>
          <p:nvPr/>
        </p:nvSpPr>
        <p:spPr bwMode="auto">
          <a:xfrm flipH="1">
            <a:off x="619125" y="2239963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Text Box 32"/>
          <p:cNvSpPr txBox="1">
            <a:spLocks noChangeArrowheads="1"/>
          </p:cNvSpPr>
          <p:nvPr/>
        </p:nvSpPr>
        <p:spPr bwMode="auto">
          <a:xfrm>
            <a:off x="714375" y="2019300"/>
            <a:ext cx="57150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Partnering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with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Gym’s</a:t>
            </a:r>
            <a:r>
              <a:rPr lang="pt-BR" b="0" dirty="0" smtClean="0">
                <a:latin typeface="Verdana" charset="0"/>
              </a:rPr>
              <a:t> Cafeterias</a:t>
            </a: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Special</a:t>
            </a:r>
            <a:r>
              <a:rPr lang="pt-BR" b="0" dirty="0" smtClean="0">
                <a:latin typeface="Verdana" charset="0"/>
              </a:rPr>
              <a:t> menu</a:t>
            </a:r>
            <a:endParaRPr lang="pt-BR" b="0" dirty="0">
              <a:latin typeface="Verdana" charset="0"/>
            </a:endParaRPr>
          </a:p>
        </p:txBody>
      </p:sp>
      <p:sp>
        <p:nvSpPr>
          <p:cNvPr id="70" name="Line 33"/>
          <p:cNvSpPr>
            <a:spLocks noChangeShapeType="1"/>
          </p:cNvSpPr>
          <p:nvPr/>
        </p:nvSpPr>
        <p:spPr bwMode="auto">
          <a:xfrm>
            <a:off x="1223963" y="2789238"/>
            <a:ext cx="0" cy="99695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34"/>
          <p:cNvSpPr>
            <a:spLocks noChangeShapeType="1"/>
          </p:cNvSpPr>
          <p:nvPr/>
        </p:nvSpPr>
        <p:spPr bwMode="auto">
          <a:xfrm flipH="1">
            <a:off x="1216025" y="297815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35"/>
          <p:cNvSpPr>
            <a:spLocks noChangeShapeType="1"/>
          </p:cNvSpPr>
          <p:nvPr/>
        </p:nvSpPr>
        <p:spPr bwMode="auto">
          <a:xfrm flipH="1">
            <a:off x="1216025" y="3362325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Text Box 36"/>
          <p:cNvSpPr txBox="1">
            <a:spLocks noChangeArrowheads="1"/>
          </p:cNvSpPr>
          <p:nvPr/>
        </p:nvSpPr>
        <p:spPr bwMode="auto">
          <a:xfrm>
            <a:off x="1296988" y="2746375"/>
            <a:ext cx="4887912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>
                <a:latin typeface="Verdana" charset="0"/>
              </a:rPr>
              <a:t>3</a:t>
            </a:r>
            <a:r>
              <a:rPr lang="pt-BR" b="0" dirty="0" smtClean="0">
                <a:latin typeface="Verdana" charset="0"/>
              </a:rPr>
              <a:t> exclusive </a:t>
            </a:r>
            <a:r>
              <a:rPr lang="pt-BR" b="0" dirty="0" err="1" smtClean="0">
                <a:latin typeface="Verdana" charset="0"/>
              </a:rPr>
              <a:t>sandwich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options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smtClean="0">
                <a:latin typeface="Verdana" charset="0"/>
              </a:rPr>
              <a:t>light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healthy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inspired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by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the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product’s</a:t>
            </a:r>
            <a:r>
              <a:rPr lang="pt-BR" b="0" dirty="0" smtClean="0">
                <a:latin typeface="Verdana" charset="0"/>
              </a:rPr>
              <a:t> 3 </a:t>
            </a:r>
            <a:r>
              <a:rPr lang="pt-BR" b="0" dirty="0" err="1" smtClean="0">
                <a:latin typeface="Verdana" charset="0"/>
              </a:rPr>
              <a:t>new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tastes</a:t>
            </a:r>
            <a:endParaRPr lang="pt-BR" b="0" dirty="0">
              <a:latin typeface="Verdana" charset="0"/>
            </a:endParaRPr>
          </a:p>
        </p:txBody>
      </p:sp>
      <p:sp>
        <p:nvSpPr>
          <p:cNvPr id="74" name="Line 37"/>
          <p:cNvSpPr>
            <a:spLocks noChangeShapeType="1"/>
          </p:cNvSpPr>
          <p:nvPr/>
        </p:nvSpPr>
        <p:spPr bwMode="auto">
          <a:xfrm flipH="1">
            <a:off x="619125" y="2601913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Line 38"/>
          <p:cNvSpPr>
            <a:spLocks noChangeShapeType="1"/>
          </p:cNvSpPr>
          <p:nvPr/>
        </p:nvSpPr>
        <p:spPr bwMode="auto">
          <a:xfrm flipH="1">
            <a:off x="619125" y="416718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Text Box 43"/>
          <p:cNvSpPr txBox="1">
            <a:spLocks noChangeArrowheads="1"/>
          </p:cNvSpPr>
          <p:nvPr/>
        </p:nvSpPr>
        <p:spPr bwMode="auto">
          <a:xfrm>
            <a:off x="714375" y="3984625"/>
            <a:ext cx="57150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Ingredients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offered</a:t>
            </a:r>
            <a:r>
              <a:rPr lang="pt-BR" b="0" dirty="0" smtClean="0">
                <a:latin typeface="Verdana" charset="0"/>
              </a:rPr>
              <a:t> as </a:t>
            </a:r>
            <a:r>
              <a:rPr lang="pt-BR" b="0" dirty="0" err="1" smtClean="0">
                <a:latin typeface="Verdana" charset="0"/>
              </a:rPr>
              <a:t>bonuses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en-US" b="0" dirty="0" smtClean="0">
                <a:latin typeface="Verdana" charset="0"/>
              </a:rPr>
              <a:t>–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i="1" dirty="0" err="1" smtClean="0">
                <a:solidFill>
                  <a:srgbClr val="660033"/>
                </a:solidFill>
                <a:latin typeface="Verdana" charset="0"/>
              </a:rPr>
              <a:t>stimulating</a:t>
            </a:r>
            <a:r>
              <a:rPr lang="pt-BR" b="0" i="1" dirty="0" smtClean="0">
                <a:solidFill>
                  <a:srgbClr val="660033"/>
                </a:solidFill>
                <a:latin typeface="Verdana" charset="0"/>
              </a:rPr>
              <a:t> 	</a:t>
            </a:r>
            <a:r>
              <a:rPr lang="pt-BR" b="0" i="1" dirty="0">
                <a:solidFill>
                  <a:srgbClr val="660033"/>
                </a:solidFill>
                <a:latin typeface="Verdana" charset="0"/>
              </a:rPr>
              <a:t>			  </a:t>
            </a:r>
            <a:r>
              <a:rPr lang="pt-BR" b="0" i="1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i="1" dirty="0" err="1" smtClean="0">
                <a:solidFill>
                  <a:srgbClr val="660033"/>
                </a:solidFill>
                <a:latin typeface="Verdana" charset="0"/>
              </a:rPr>
              <a:t>adherence</a:t>
            </a:r>
            <a:endParaRPr lang="pt-BR" i="1" dirty="0" smtClean="0">
              <a:solidFill>
                <a:srgbClr val="660033"/>
              </a:solidFill>
              <a:latin typeface="Verdana" charset="0"/>
            </a:endParaRPr>
          </a:p>
          <a:p>
            <a:endParaRPr lang="pt-BR" sz="800" b="0" i="1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Subsidized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prices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en-US" b="0" dirty="0" smtClean="0">
                <a:latin typeface="Verdana" charset="0"/>
              </a:rPr>
              <a:t>–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i="1" dirty="0" err="1" smtClean="0">
                <a:solidFill>
                  <a:srgbClr val="660033"/>
                </a:solidFill>
                <a:latin typeface="Verdana" charset="0"/>
              </a:rPr>
              <a:t>stimulating</a:t>
            </a:r>
            <a:r>
              <a:rPr lang="pt-BR" b="0" i="1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i="1" dirty="0" err="1" smtClean="0">
                <a:solidFill>
                  <a:srgbClr val="660033"/>
                </a:solidFill>
                <a:latin typeface="Verdana" charset="0"/>
              </a:rPr>
              <a:t>tasting</a:t>
            </a:r>
            <a:endParaRPr lang="pt-BR" i="1" dirty="0" smtClean="0">
              <a:solidFill>
                <a:srgbClr val="660033"/>
              </a:solidFill>
              <a:latin typeface="Verdana" charset="0"/>
            </a:endParaRPr>
          </a:p>
          <a:p>
            <a:endParaRPr lang="pt-BR" sz="600" b="0" i="1" dirty="0" smtClean="0">
              <a:latin typeface="Verdana" charset="0"/>
            </a:endParaRPr>
          </a:p>
          <a:p>
            <a:endParaRPr lang="pt-BR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Branded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flag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All-Purpose</a:t>
            </a:r>
            <a:r>
              <a:rPr lang="pt-BR" b="0" dirty="0" smtClean="0">
                <a:latin typeface="Verdana" charset="0"/>
              </a:rPr>
              <a:t> Folder </a:t>
            </a:r>
            <a:r>
              <a:rPr lang="pt-BR" b="0" dirty="0" err="1" smtClean="0">
                <a:latin typeface="Verdana" charset="0"/>
              </a:rPr>
              <a:t>delivery</a:t>
            </a:r>
            <a:endParaRPr lang="pt-BR" b="0" dirty="0" smtClean="0">
              <a:latin typeface="Verdana" charset="0"/>
            </a:endParaRPr>
          </a:p>
        </p:txBody>
      </p:sp>
      <p:sp>
        <p:nvSpPr>
          <p:cNvPr id="77" name="Line 44"/>
          <p:cNvSpPr>
            <a:spLocks noChangeShapeType="1"/>
          </p:cNvSpPr>
          <p:nvPr/>
        </p:nvSpPr>
        <p:spPr bwMode="auto">
          <a:xfrm flipH="1">
            <a:off x="619125" y="483393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45"/>
          <p:cNvSpPr>
            <a:spLocks noChangeShapeType="1"/>
          </p:cNvSpPr>
          <p:nvPr/>
        </p:nvSpPr>
        <p:spPr bwMode="auto">
          <a:xfrm flipH="1">
            <a:off x="619125" y="551180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46"/>
          <p:cNvSpPr>
            <a:spLocks noChangeShapeType="1"/>
          </p:cNvSpPr>
          <p:nvPr/>
        </p:nvSpPr>
        <p:spPr bwMode="auto">
          <a:xfrm flipH="1">
            <a:off x="619125" y="590708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47"/>
          <p:cNvSpPr>
            <a:spLocks noChangeShapeType="1"/>
          </p:cNvSpPr>
          <p:nvPr/>
        </p:nvSpPr>
        <p:spPr bwMode="auto">
          <a:xfrm flipH="1">
            <a:off x="1216025" y="374808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Gym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49" name="Picture 42" descr="Selo_apres_parcer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1839" r="5756"/>
          <a:stretch>
            <a:fillRect/>
          </a:stretch>
        </p:blipFill>
        <p:spPr bwMode="auto">
          <a:xfrm>
            <a:off x="8196263" y="5372100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3" descr="Selo_apres_awarenes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7292975" y="53768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44" descr="Selo_apres_degustaca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7748588" y="537527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3154947" y="6180138"/>
            <a:ext cx="340619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Healthy</a:t>
            </a:r>
            <a:r>
              <a:rPr lang="pt-BR" sz="2400" i="1" dirty="0" smtClean="0">
                <a:latin typeface="Verdana" charset="0"/>
              </a:rPr>
              <a:t> Menu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53253" name="Picture 4" descr="Cardapio_mont"/>
          <p:cNvPicPr>
            <a:picLocks noChangeAspect="1" noChangeArrowheads="1"/>
          </p:cNvPicPr>
          <p:nvPr/>
        </p:nvPicPr>
        <p:blipFill>
          <a:blip r:embed="rId2"/>
          <a:srcRect t="1221" b="5019"/>
          <a:stretch>
            <a:fillRect/>
          </a:stretch>
        </p:blipFill>
        <p:spPr bwMode="auto">
          <a:xfrm>
            <a:off x="363538" y="0"/>
            <a:ext cx="8370887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1651"/>
          <a:stretch>
            <a:fillRect/>
          </a:stretch>
        </p:blipFill>
        <p:spPr bwMode="auto">
          <a:xfrm>
            <a:off x="0" y="2984500"/>
            <a:ext cx="5383213" cy="387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3" name="AutoShape 27"/>
          <p:cNvSpPr>
            <a:spLocks noChangeArrowheads="1"/>
          </p:cNvSpPr>
          <p:nvPr/>
        </p:nvSpPr>
        <p:spPr bwMode="auto">
          <a:xfrm>
            <a:off x="5340350" y="2682875"/>
            <a:ext cx="3613150" cy="885825"/>
          </a:xfrm>
          <a:prstGeom prst="roundRect">
            <a:avLst>
              <a:gd name="adj" fmla="val 15231"/>
            </a:avLst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250825" y="631825"/>
            <a:ext cx="864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u="sng">
                <a:latin typeface="Verdana" charset="0"/>
              </a:rPr>
              <a:t>Product</a:t>
            </a:r>
            <a:endParaRPr lang="en-US" u="sng">
              <a:latin typeface="Verdana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250825" y="1016000"/>
            <a:ext cx="86423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b="0" dirty="0" err="1">
                <a:latin typeface="Verdana" charset="0"/>
              </a:rPr>
              <a:t>The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new</a:t>
            </a:r>
            <a:r>
              <a:rPr lang="pt-BR" b="0" dirty="0">
                <a:latin typeface="Verdana" charset="0"/>
              </a:rPr>
              <a:t> </a:t>
            </a:r>
            <a:r>
              <a:rPr lang="pt-BR" b="0" dirty="0" err="1">
                <a:latin typeface="Verdana" charset="0"/>
              </a:rPr>
              <a:t>line</a:t>
            </a:r>
            <a:r>
              <a:rPr lang="pt-BR" b="0" dirty="0">
                <a:latin typeface="Verdana" charset="0"/>
              </a:rPr>
              <a:t> </a:t>
            </a:r>
            <a:r>
              <a:rPr lang="pt-BR" i="1" dirty="0" err="1">
                <a:latin typeface="Verdana" charset="0"/>
              </a:rPr>
              <a:t>Nutrella</a:t>
            </a:r>
            <a:r>
              <a:rPr lang="pt-BR" i="1" dirty="0">
                <a:latin typeface="Verdana" charset="0"/>
              </a:rPr>
              <a:t> </a:t>
            </a:r>
            <a:r>
              <a:rPr lang="pt-BR" i="1" dirty="0" err="1">
                <a:latin typeface="Verdana" charset="0"/>
              </a:rPr>
              <a:t>Vitta</a:t>
            </a:r>
            <a:r>
              <a:rPr lang="pt-BR" i="1" dirty="0">
                <a:latin typeface="Verdana" charset="0"/>
              </a:rPr>
              <a:t> Natural 100%</a:t>
            </a:r>
            <a:r>
              <a:rPr lang="pt-BR" i="1" dirty="0" smtClean="0">
                <a:latin typeface="Verdana" charset="0"/>
              </a:rPr>
              <a:t> </a:t>
            </a:r>
            <a:r>
              <a:rPr lang="pt-BR" i="1" dirty="0" err="1" smtClean="0">
                <a:latin typeface="Verdana" charset="0"/>
              </a:rPr>
              <a:t>Whole</a:t>
            </a:r>
            <a:r>
              <a:rPr lang="pt-BR" i="1" dirty="0" smtClean="0">
                <a:latin typeface="Verdana" charset="0"/>
              </a:rPr>
              <a:t> </a:t>
            </a:r>
            <a:r>
              <a:rPr lang="pt-BR" i="1" dirty="0" err="1" smtClean="0">
                <a:latin typeface="Verdana" charset="0"/>
              </a:rPr>
              <a:t>Weat</a:t>
            </a:r>
            <a:endParaRPr lang="pt-BR" i="1" dirty="0">
              <a:latin typeface="Verdana" charset="0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60388" y="1447800"/>
            <a:ext cx="5889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5000" i="1">
                <a:solidFill>
                  <a:srgbClr val="CC0000"/>
                </a:solidFill>
                <a:latin typeface="Verdana" charset="0"/>
              </a:rPr>
              <a:t>3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017588" y="1697038"/>
            <a:ext cx="1651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pt-BR" i="1">
                <a:latin typeface="Verdana" charset="0"/>
              </a:rPr>
              <a:t>Exclusive Versions</a:t>
            </a:r>
          </a:p>
        </p:txBody>
      </p:sp>
      <p:sp>
        <p:nvSpPr>
          <p:cNvPr id="4113" name="AutoShape 17"/>
          <p:cNvSpPr>
            <a:spLocks noChangeArrowheads="1"/>
          </p:cNvSpPr>
          <p:nvPr/>
        </p:nvSpPr>
        <p:spPr bwMode="auto">
          <a:xfrm>
            <a:off x="3541713" y="1631950"/>
            <a:ext cx="811212" cy="811213"/>
          </a:xfrm>
          <a:prstGeom prst="plus">
            <a:avLst>
              <a:gd name="adj" fmla="val 30028"/>
            </a:avLst>
          </a:prstGeom>
          <a:solidFill>
            <a:srgbClr val="9933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3854450" y="1585913"/>
            <a:ext cx="1003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i="1">
                <a:latin typeface="Verdana" charset="0"/>
              </a:rPr>
              <a:t>Fruits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3854450" y="1860550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i="1">
                <a:latin typeface="Verdana" charset="0"/>
              </a:rPr>
              <a:t>Nuts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854450" y="2135188"/>
            <a:ext cx="1462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i="1">
                <a:latin typeface="Verdana" charset="0"/>
              </a:rPr>
              <a:t>Seeds</a:t>
            </a:r>
          </a:p>
        </p:txBody>
      </p:sp>
      <p:sp>
        <p:nvSpPr>
          <p:cNvPr id="4115" name="Freeform 19"/>
          <p:cNvSpPr>
            <a:spLocks/>
          </p:cNvSpPr>
          <p:nvPr/>
        </p:nvSpPr>
        <p:spPr bwMode="auto">
          <a:xfrm rot="1340126">
            <a:off x="5091113" y="1914525"/>
            <a:ext cx="571500" cy="317500"/>
          </a:xfrm>
          <a:custGeom>
            <a:avLst/>
            <a:gdLst>
              <a:gd name="T0" fmla="*/ 1 w 1462"/>
              <a:gd name="T1" fmla="*/ 204 h 216"/>
              <a:gd name="T2" fmla="*/ 1255 w 1462"/>
              <a:gd name="T3" fmla="*/ 18 h 216"/>
              <a:gd name="T4" fmla="*/ 1246 w 1462"/>
              <a:gd name="T5" fmla="*/ 93 h 216"/>
              <a:gd name="T6" fmla="*/ 1 w 1462"/>
              <a:gd name="T7" fmla="*/ 204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462"/>
              <a:gd name="T13" fmla="*/ 0 h 216"/>
              <a:gd name="T14" fmla="*/ 1462 w 1462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62" h="216">
                <a:moveTo>
                  <a:pt x="1" y="204"/>
                </a:moveTo>
                <a:cubicBezTo>
                  <a:pt x="2" y="192"/>
                  <a:pt x="1048" y="36"/>
                  <a:pt x="1255" y="18"/>
                </a:cubicBezTo>
                <a:cubicBezTo>
                  <a:pt x="1462" y="0"/>
                  <a:pt x="1450" y="61"/>
                  <a:pt x="1246" y="93"/>
                </a:cubicBezTo>
                <a:cubicBezTo>
                  <a:pt x="1042" y="125"/>
                  <a:pt x="0" y="216"/>
                  <a:pt x="1" y="204"/>
                </a:cubicBezTo>
                <a:close/>
              </a:path>
            </a:pathLst>
          </a:custGeom>
          <a:solidFill>
            <a:srgbClr val="415C1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5694363" y="1679575"/>
            <a:ext cx="3222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i="1">
                <a:latin typeface="Verdana" charset="0"/>
              </a:rPr>
              <a:t>Healthy, balanced and nutritious nourishment</a:t>
            </a:r>
          </a:p>
        </p:txBody>
      </p:sp>
      <p:sp>
        <p:nvSpPr>
          <p:cNvPr id="4117" name="Freeform 21"/>
          <p:cNvSpPr>
            <a:spLocks/>
          </p:cNvSpPr>
          <p:nvPr/>
        </p:nvSpPr>
        <p:spPr bwMode="auto">
          <a:xfrm rot="1340126">
            <a:off x="5121275" y="1752600"/>
            <a:ext cx="571500" cy="317500"/>
          </a:xfrm>
          <a:custGeom>
            <a:avLst/>
            <a:gdLst>
              <a:gd name="T0" fmla="*/ 1 w 1462"/>
              <a:gd name="T1" fmla="*/ 204 h 216"/>
              <a:gd name="T2" fmla="*/ 1255 w 1462"/>
              <a:gd name="T3" fmla="*/ 18 h 216"/>
              <a:gd name="T4" fmla="*/ 1246 w 1462"/>
              <a:gd name="T5" fmla="*/ 93 h 216"/>
              <a:gd name="T6" fmla="*/ 1 w 1462"/>
              <a:gd name="T7" fmla="*/ 204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462"/>
              <a:gd name="T13" fmla="*/ 0 h 216"/>
              <a:gd name="T14" fmla="*/ 1462 w 1462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62" h="216">
                <a:moveTo>
                  <a:pt x="1" y="204"/>
                </a:moveTo>
                <a:cubicBezTo>
                  <a:pt x="2" y="192"/>
                  <a:pt x="1048" y="36"/>
                  <a:pt x="1255" y="18"/>
                </a:cubicBezTo>
                <a:cubicBezTo>
                  <a:pt x="1462" y="0"/>
                  <a:pt x="1450" y="61"/>
                  <a:pt x="1246" y="93"/>
                </a:cubicBezTo>
                <a:cubicBezTo>
                  <a:pt x="1042" y="125"/>
                  <a:pt x="0" y="216"/>
                  <a:pt x="1" y="204"/>
                </a:cubicBezTo>
                <a:close/>
              </a:path>
            </a:pathLst>
          </a:custGeom>
          <a:solidFill>
            <a:srgbClr val="415C1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5686425" y="2667000"/>
            <a:ext cx="29225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>
                <a:solidFill>
                  <a:srgbClr val="FFFFFF"/>
                </a:solidFill>
                <a:latin typeface="Verdana" charset="0"/>
              </a:rPr>
              <a:t>Sharing</a:t>
            </a:r>
            <a:r>
              <a:rPr lang="pt-BR" dirty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>
                <a:solidFill>
                  <a:srgbClr val="FFFFFF"/>
                </a:solidFill>
                <a:latin typeface="Verdana" charset="0"/>
              </a:rPr>
              <a:t>the</a:t>
            </a:r>
            <a:r>
              <a:rPr lang="pt-BR" dirty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>
                <a:solidFill>
                  <a:srgbClr val="FFFFFF"/>
                </a:solidFill>
                <a:latin typeface="Verdana" charset="0"/>
              </a:rPr>
              <a:t>same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positive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aspects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of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>
                <a:solidFill>
                  <a:srgbClr val="FFFFFF"/>
                </a:solidFill>
                <a:latin typeface="Verdana" charset="0"/>
              </a:rPr>
              <a:t>the</a:t>
            </a:r>
            <a:r>
              <a:rPr lang="pt-BR" dirty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>
                <a:solidFill>
                  <a:srgbClr val="FFFFFF"/>
                </a:solidFill>
                <a:latin typeface="Verdana" charset="0"/>
              </a:rPr>
              <a:t>Nutrella</a:t>
            </a:r>
            <a:r>
              <a:rPr lang="pt-BR" dirty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>
                <a:solidFill>
                  <a:srgbClr val="FFFFFF"/>
                </a:solidFill>
                <a:latin typeface="Verdana" charset="0"/>
              </a:rPr>
              <a:t>brand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5403850" y="3522663"/>
            <a:ext cx="2054225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BR" i="1" dirty="0" err="1" smtClean="0">
                <a:solidFill>
                  <a:srgbClr val="CC0000"/>
                </a:solidFill>
                <a:latin typeface="Verdana" charset="0"/>
              </a:rPr>
              <a:t>Quality</a:t>
            </a:r>
            <a:endParaRPr lang="pt-BR" i="1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5873750" y="3948113"/>
            <a:ext cx="3170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pt-BR" sz="1400" b="0" i="1" dirty="0" err="1" smtClean="0">
                <a:latin typeface="Verdana" charset="0"/>
              </a:rPr>
              <a:t>freshness</a:t>
            </a:r>
            <a:r>
              <a:rPr lang="pt-BR" sz="1400" b="0" i="1" dirty="0" smtClean="0">
                <a:latin typeface="Verdana" charset="0"/>
              </a:rPr>
              <a:t>, </a:t>
            </a:r>
            <a:r>
              <a:rPr lang="pt-BR" sz="1400" b="0" i="1" dirty="0" err="1" smtClean="0">
                <a:latin typeface="Verdana" charset="0"/>
              </a:rPr>
              <a:t>tenderness</a:t>
            </a:r>
            <a:r>
              <a:rPr lang="pt-BR" sz="1400" b="0" i="1" dirty="0" smtClean="0">
                <a:latin typeface="Verdana" charset="0"/>
              </a:rPr>
              <a:t> </a:t>
            </a:r>
            <a:r>
              <a:rPr lang="pt-BR" sz="1400" b="0" i="1" dirty="0" err="1" smtClean="0">
                <a:latin typeface="Verdana" charset="0"/>
              </a:rPr>
              <a:t>and</a:t>
            </a:r>
            <a:r>
              <a:rPr lang="pt-BR" sz="1400" b="0" i="1" dirty="0" smtClean="0">
                <a:latin typeface="Verdana" charset="0"/>
              </a:rPr>
              <a:t> </a:t>
            </a:r>
            <a:r>
              <a:rPr lang="pt-BR" sz="1400" b="0" i="1" dirty="0" err="1" smtClean="0">
                <a:latin typeface="Verdana" charset="0"/>
              </a:rPr>
              <a:t>taste</a:t>
            </a:r>
            <a:endParaRPr lang="pt-BR" sz="1400" b="0" i="1" dirty="0">
              <a:latin typeface="Verdana" charset="0"/>
            </a:endParaRP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5873750" y="4891088"/>
            <a:ext cx="3170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pt-BR" sz="1400" b="0" i="1" dirty="0" err="1" smtClean="0">
                <a:latin typeface="Verdana" charset="0"/>
              </a:rPr>
              <a:t>consumer</a:t>
            </a:r>
            <a:r>
              <a:rPr lang="pt-BR" sz="1400" b="0" i="1" dirty="0" smtClean="0">
                <a:latin typeface="Verdana" charset="0"/>
              </a:rPr>
              <a:t> </a:t>
            </a:r>
            <a:r>
              <a:rPr lang="pt-BR" sz="1400" b="0" i="1" dirty="0" err="1" smtClean="0">
                <a:latin typeface="Verdana" charset="0"/>
              </a:rPr>
              <a:t>well-being</a:t>
            </a:r>
            <a:endParaRPr lang="pt-BR" sz="1400" b="0" i="1" dirty="0">
              <a:latin typeface="Verdana" charset="0"/>
            </a:endParaRP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5873750" y="5849938"/>
            <a:ext cx="3170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pt-BR" sz="1400" b="0" i="1" dirty="0" err="1" smtClean="0">
                <a:latin typeface="Verdana" charset="0"/>
              </a:rPr>
              <a:t>honest</a:t>
            </a:r>
            <a:endParaRPr lang="pt-BR" sz="1400" b="0" i="1" dirty="0">
              <a:latin typeface="Verdana" charset="0"/>
            </a:endParaRPr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>
            <a:off x="5380038" y="3214688"/>
            <a:ext cx="0" cy="25447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 flipH="1">
            <a:off x="5372100" y="3878263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 flipH="1">
            <a:off x="5372100" y="433863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H="1">
            <a:off x="5372100" y="4799013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8" name="Line 32"/>
          <p:cNvSpPr>
            <a:spLocks noChangeShapeType="1"/>
          </p:cNvSpPr>
          <p:nvPr/>
        </p:nvSpPr>
        <p:spPr bwMode="auto">
          <a:xfrm flipH="1">
            <a:off x="5372100" y="525938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 flipH="1">
            <a:off x="5346700" y="5722938"/>
            <a:ext cx="13335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Text Box 34"/>
          <p:cNvSpPr txBox="1">
            <a:spLocks noChangeArrowheads="1"/>
          </p:cNvSpPr>
          <p:nvPr/>
        </p:nvSpPr>
        <p:spPr bwMode="auto">
          <a:xfrm>
            <a:off x="6386513" y="339725"/>
            <a:ext cx="2506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>
                <a:latin typeface="Verdana" charset="0"/>
              </a:rPr>
              <a:t>Briefing</a:t>
            </a:r>
            <a:endParaRPr lang="en-US" sz="2400" i="1">
              <a:latin typeface="Verdana" charset="0"/>
            </a:endParaRPr>
          </a:p>
        </p:txBody>
      </p:sp>
      <p:sp>
        <p:nvSpPr>
          <p:cNvPr id="16411" name="Rectangle 35"/>
          <p:cNvSpPr>
            <a:spLocks noChangeArrowheads="1"/>
          </p:cNvSpPr>
          <p:nvPr/>
        </p:nvSpPr>
        <p:spPr bwMode="auto">
          <a:xfrm>
            <a:off x="6961188" y="766763"/>
            <a:ext cx="2182812" cy="4286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5403850" y="3987800"/>
            <a:ext cx="2054225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BR" i="1" dirty="0" err="1" smtClean="0">
                <a:solidFill>
                  <a:srgbClr val="CC0000"/>
                </a:solidFill>
                <a:latin typeface="Verdana" charset="0"/>
              </a:rPr>
              <a:t>Innovation</a:t>
            </a:r>
            <a:endParaRPr lang="pt-BR" i="1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4135" name="Text Box 39"/>
          <p:cNvSpPr txBox="1">
            <a:spLocks noChangeArrowheads="1"/>
          </p:cNvSpPr>
          <p:nvPr/>
        </p:nvSpPr>
        <p:spPr bwMode="auto">
          <a:xfrm>
            <a:off x="5403850" y="4449763"/>
            <a:ext cx="2054225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BR" i="1" dirty="0" err="1" smtClean="0">
                <a:solidFill>
                  <a:srgbClr val="CC0000"/>
                </a:solidFill>
                <a:latin typeface="Verdana" charset="0"/>
              </a:rPr>
              <a:t>Healthiness</a:t>
            </a:r>
            <a:endParaRPr lang="pt-BR" i="1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4136" name="Text Box 40"/>
          <p:cNvSpPr txBox="1">
            <a:spLocks noChangeArrowheads="1"/>
          </p:cNvSpPr>
          <p:nvPr/>
        </p:nvSpPr>
        <p:spPr bwMode="auto">
          <a:xfrm>
            <a:off x="5403850" y="4924425"/>
            <a:ext cx="2054225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BR" i="1" dirty="0" err="1" smtClean="0">
                <a:solidFill>
                  <a:srgbClr val="CC0000"/>
                </a:solidFill>
                <a:latin typeface="Verdana" charset="0"/>
              </a:rPr>
              <a:t>Affordability</a:t>
            </a:r>
            <a:endParaRPr lang="pt-BR" i="1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4137" name="Text Box 41"/>
          <p:cNvSpPr txBox="1">
            <a:spLocks noChangeArrowheads="1"/>
          </p:cNvSpPr>
          <p:nvPr/>
        </p:nvSpPr>
        <p:spPr bwMode="auto">
          <a:xfrm>
            <a:off x="5403850" y="5389563"/>
            <a:ext cx="2054225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BR" i="1" dirty="0" err="1" smtClean="0">
                <a:solidFill>
                  <a:srgbClr val="CC0000"/>
                </a:solidFill>
                <a:latin typeface="Verdana" charset="0"/>
              </a:rPr>
              <a:t>Trustworthy</a:t>
            </a:r>
            <a:endParaRPr lang="pt-BR" i="1" dirty="0">
              <a:solidFill>
                <a:srgbClr val="CC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3" grpId="0" animBg="1"/>
      <p:bldP spid="4105" grpId="0"/>
      <p:bldP spid="4106" grpId="0"/>
      <p:bldP spid="4113" grpId="0" animBg="1"/>
      <p:bldP spid="4109" grpId="0"/>
      <p:bldP spid="4111" grpId="0"/>
      <p:bldP spid="4112" grpId="0"/>
      <p:bldP spid="4115" grpId="0" animBg="1"/>
      <p:bldP spid="4116" grpId="0"/>
      <p:bldP spid="4117" grpId="0" animBg="1"/>
      <p:bldP spid="4118" grpId="0"/>
      <p:bldP spid="4119" grpId="0"/>
      <p:bldP spid="4120" grpId="0"/>
      <p:bldP spid="4121" grpId="0"/>
      <p:bldP spid="4122" grpId="0"/>
      <p:bldP spid="4124" grpId="0" animBg="1"/>
      <p:bldP spid="4125" grpId="0" animBg="1"/>
      <p:bldP spid="4126" grpId="0" animBg="1"/>
      <p:bldP spid="4127" grpId="0" animBg="1"/>
      <p:bldP spid="4128" grpId="0" animBg="1"/>
      <p:bldP spid="4129" grpId="0" animBg="1"/>
      <p:bldP spid="4133" grpId="0"/>
      <p:bldP spid="4135" grpId="0"/>
      <p:bldP spid="4136" grpId="0"/>
      <p:bldP spid="41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2403475" y="6180138"/>
            <a:ext cx="4703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Healthy</a:t>
            </a:r>
            <a:r>
              <a:rPr lang="pt-BR" sz="2400" i="1" dirty="0" smtClean="0">
                <a:latin typeface="Verdana" charset="0"/>
              </a:rPr>
              <a:t> Menu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outside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54277" name="Picture 6" descr="Cardapio_academia_frent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800" y="0"/>
            <a:ext cx="6548438" cy="60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299" name="Picture 5" descr="Cardapio_academia_vers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800" y="0"/>
            <a:ext cx="6635750" cy="608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2403475" y="6180138"/>
            <a:ext cx="4703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Healthy</a:t>
            </a:r>
            <a:r>
              <a:rPr lang="pt-BR" sz="2400" i="1" dirty="0" smtClean="0">
                <a:latin typeface="Verdana" charset="0"/>
              </a:rPr>
              <a:t> Menu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inside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2403475" y="6180138"/>
            <a:ext cx="4703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Healthy</a:t>
            </a:r>
            <a:r>
              <a:rPr lang="pt-BR" sz="2400" i="1" dirty="0" smtClean="0">
                <a:latin typeface="Verdana" charset="0"/>
              </a:rPr>
              <a:t> Menu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branded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flag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25" name="Picture 6" descr="Sanduiche_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163" y="0"/>
            <a:ext cx="7170737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21"/>
          <p:cNvSpPr>
            <a:spLocks noChangeArrowheads="1"/>
          </p:cNvSpPr>
          <p:nvPr/>
        </p:nvSpPr>
        <p:spPr bwMode="auto">
          <a:xfrm>
            <a:off x="3582905" y="5854617"/>
            <a:ext cx="1414463" cy="360362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Restaurant</a:t>
            </a:r>
            <a:endParaRPr lang="pt-BR" sz="1600" b="0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1" name="AutoShape 30"/>
          <p:cNvSpPr>
            <a:spLocks noChangeArrowheads="1"/>
          </p:cNvSpPr>
          <p:nvPr/>
        </p:nvSpPr>
        <p:spPr bwMode="auto">
          <a:xfrm>
            <a:off x="866775" y="2384425"/>
            <a:ext cx="7397750" cy="3567113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036638" y="2455863"/>
            <a:ext cx="618331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 smtClean="0">
                <a:solidFill>
                  <a:srgbClr val="CC0000"/>
                </a:solidFill>
                <a:latin typeface="Verdana" charset="0"/>
              </a:rPr>
              <a:t>Nutrella’s</a:t>
            </a:r>
            <a:r>
              <a:rPr lang="pt-BR" sz="2000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CC0000"/>
                </a:solidFill>
                <a:latin typeface="Verdana" charset="0"/>
              </a:rPr>
              <a:t>Sponsored</a:t>
            </a:r>
            <a:r>
              <a:rPr lang="pt-BR" sz="2000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CC0000"/>
                </a:solidFill>
                <a:latin typeface="Verdana" charset="0"/>
              </a:rPr>
              <a:t>Couvert</a:t>
            </a:r>
            <a:endParaRPr lang="pt-BR" sz="2000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>
            <a:off x="1203325" y="2947988"/>
            <a:ext cx="0" cy="2733675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>
            <a:off x="1195388" y="322738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1290638" y="3006725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>
                <a:latin typeface="Verdana" charset="0"/>
              </a:rPr>
              <a:t>C</a:t>
            </a:r>
            <a:r>
              <a:rPr lang="pt-BR" b="0" dirty="0" err="1" smtClean="0">
                <a:latin typeface="Verdana" charset="0"/>
              </a:rPr>
              <a:t>ouvert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option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en-US" b="0" dirty="0" smtClean="0">
                <a:latin typeface="Verdana" charset="0"/>
              </a:rPr>
              <a:t>–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selected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restaurants</a:t>
            </a:r>
            <a:endParaRPr lang="pt-BR" b="0" dirty="0">
              <a:latin typeface="Verdana" charset="0"/>
            </a:endParaRP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1800225" y="3419475"/>
            <a:ext cx="0" cy="22383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H="1">
            <a:off x="1792288" y="360838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1873250" y="3376613"/>
            <a:ext cx="61261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served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with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butter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or</a:t>
            </a:r>
            <a:r>
              <a:rPr lang="pt-BR" b="0" dirty="0" smtClean="0">
                <a:latin typeface="Verdana" charset="0"/>
              </a:rPr>
              <a:t> natural </a:t>
            </a:r>
            <a:r>
              <a:rPr lang="pt-BR" b="0" dirty="0" err="1" smtClean="0">
                <a:latin typeface="Verdana" charset="0"/>
              </a:rPr>
              <a:t>sauces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that</a:t>
            </a:r>
            <a:r>
              <a:rPr lang="pt-BR" b="0" dirty="0" smtClean="0">
                <a:latin typeface="Verdana" charset="0"/>
              </a:rPr>
              <a:t>  </a:t>
            </a:r>
            <a:r>
              <a:rPr lang="pt-BR" b="0" dirty="0" err="1" smtClean="0">
                <a:latin typeface="Verdana" charset="0"/>
              </a:rPr>
              <a:t>highlights</a:t>
            </a:r>
            <a:r>
              <a:rPr lang="pt-BR" b="0" dirty="0" smtClean="0">
                <a:latin typeface="Verdana" charset="0"/>
              </a:rPr>
              <a:t> its </a:t>
            </a:r>
            <a:r>
              <a:rPr lang="pt-BR" b="0" dirty="0" err="1" smtClean="0">
                <a:latin typeface="Verdana" charset="0"/>
              </a:rPr>
              <a:t>flavours</a:t>
            </a:r>
            <a:r>
              <a:rPr lang="pt-BR" b="0" dirty="0" smtClean="0">
                <a:latin typeface="Verdana" charset="0"/>
              </a:rPr>
              <a:t>.</a:t>
            </a:r>
            <a:endParaRPr lang="pt-BR" b="0" dirty="0">
              <a:latin typeface="Verdana" charset="0"/>
            </a:endParaRPr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 flipH="1">
            <a:off x="1195388" y="438308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1290638" y="4200525"/>
            <a:ext cx="6762750" cy="163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Healthy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light </a:t>
            </a:r>
            <a:r>
              <a:rPr lang="pt-BR" b="0" dirty="0" err="1" smtClean="0">
                <a:latin typeface="Verdana" charset="0"/>
              </a:rPr>
              <a:t>restaurants</a:t>
            </a:r>
            <a:r>
              <a:rPr lang="pt-BR" b="0" dirty="0" smtClean="0">
                <a:latin typeface="Verdana" charset="0"/>
              </a:rPr>
              <a:t> - </a:t>
            </a:r>
            <a:r>
              <a:rPr lang="pt-BR" b="0" i="1" dirty="0" err="1" smtClean="0">
                <a:latin typeface="Verdana" charset="0"/>
              </a:rPr>
              <a:t>positioning</a:t>
            </a:r>
            <a:endParaRPr lang="pt-BR" b="0" i="1" dirty="0" smtClean="0">
              <a:latin typeface="Verdana" charset="0"/>
            </a:endParaRPr>
          </a:p>
          <a:p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Unique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basket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en-US" b="0" dirty="0" smtClean="0">
                <a:latin typeface="Verdana" charset="0"/>
              </a:rPr>
              <a:t>–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i="1" dirty="0" smtClean="0">
                <a:latin typeface="Verdana" charset="0"/>
              </a:rPr>
              <a:t>natural </a:t>
            </a:r>
            <a:r>
              <a:rPr lang="pt-BR" b="0" i="1" dirty="0" err="1" smtClean="0">
                <a:latin typeface="Verdana" charset="0"/>
              </a:rPr>
              <a:t>feel</a:t>
            </a:r>
            <a:endParaRPr lang="pt-BR" b="0" i="1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All-Purpose</a:t>
            </a:r>
            <a:r>
              <a:rPr lang="pt-BR" b="0" dirty="0" smtClean="0">
                <a:latin typeface="Verdana" charset="0"/>
              </a:rPr>
              <a:t> Folder </a:t>
            </a:r>
            <a:r>
              <a:rPr lang="pt-BR" b="0" dirty="0" err="1" smtClean="0">
                <a:latin typeface="Verdana" charset="0"/>
              </a:rPr>
              <a:t>delivery</a:t>
            </a:r>
            <a:endParaRPr lang="pt-BR" b="0" dirty="0" smtClean="0">
              <a:latin typeface="Verdana" charset="0"/>
            </a:endParaRP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 flipH="1">
            <a:off x="1195388" y="4978400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41"/>
          <p:cNvSpPr>
            <a:spLocks noChangeShapeType="1"/>
          </p:cNvSpPr>
          <p:nvPr/>
        </p:nvSpPr>
        <p:spPr bwMode="auto">
          <a:xfrm flipH="1">
            <a:off x="1195388" y="564197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21"/>
          <p:cNvSpPr>
            <a:spLocks noChangeArrowheads="1"/>
          </p:cNvSpPr>
          <p:nvPr/>
        </p:nvSpPr>
        <p:spPr bwMode="auto">
          <a:xfrm>
            <a:off x="3582905" y="5854617"/>
            <a:ext cx="1414463" cy="360362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Restaurant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46" name="Picture 43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3843338" y="615791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4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4298950" y="615632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2403475" y="6180138"/>
            <a:ext cx="4157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Sponsored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Couvert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59397" name="Picture 5" descr="cesta de paes couvert"/>
          <p:cNvPicPr>
            <a:picLocks noChangeAspect="1" noChangeArrowheads="1"/>
          </p:cNvPicPr>
          <p:nvPr/>
        </p:nvPicPr>
        <p:blipFill>
          <a:blip r:embed="rId2"/>
          <a:srcRect t="229" b="3798"/>
          <a:stretch>
            <a:fillRect/>
          </a:stretch>
        </p:blipFill>
        <p:spPr bwMode="auto">
          <a:xfrm>
            <a:off x="1046163" y="0"/>
            <a:ext cx="68643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48" name="AutoShape 30"/>
          <p:cNvSpPr>
            <a:spLocks noChangeArrowheads="1"/>
          </p:cNvSpPr>
          <p:nvPr/>
        </p:nvSpPr>
        <p:spPr bwMode="auto">
          <a:xfrm>
            <a:off x="866775" y="2740025"/>
            <a:ext cx="7397750" cy="3168650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1036638" y="2811463"/>
            <a:ext cx="6183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 smtClean="0">
                <a:solidFill>
                  <a:srgbClr val="CC0000"/>
                </a:solidFill>
                <a:latin typeface="Verdana" charset="0"/>
              </a:rPr>
              <a:t>Nutrella’s</a:t>
            </a:r>
            <a:r>
              <a:rPr lang="pt-BR" sz="2000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CC0000"/>
                </a:solidFill>
                <a:latin typeface="Verdana" charset="0"/>
              </a:rPr>
              <a:t>Sponsored</a:t>
            </a:r>
            <a:r>
              <a:rPr lang="pt-BR" sz="2000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CC0000"/>
                </a:solidFill>
                <a:latin typeface="Verdana" charset="0"/>
              </a:rPr>
              <a:t>Couvert</a:t>
            </a:r>
            <a:endParaRPr lang="pt-BR" sz="2000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1203325" y="3303588"/>
            <a:ext cx="0" cy="23542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33"/>
          <p:cNvSpPr>
            <a:spLocks noChangeShapeType="1"/>
          </p:cNvSpPr>
          <p:nvPr/>
        </p:nvSpPr>
        <p:spPr bwMode="auto">
          <a:xfrm flipH="1">
            <a:off x="1195388" y="358298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1290638" y="3362325"/>
            <a:ext cx="6554787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50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restaurants</a:t>
            </a:r>
            <a:r>
              <a:rPr lang="pt-BR" b="0" dirty="0" smtClean="0">
                <a:latin typeface="Verdana" charset="0"/>
              </a:rPr>
              <a:t> (</a:t>
            </a:r>
            <a:r>
              <a:rPr lang="pt-BR" b="0" dirty="0">
                <a:latin typeface="Verdana" charset="0"/>
              </a:rPr>
              <a:t>20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baskets</a:t>
            </a:r>
            <a:r>
              <a:rPr lang="pt-BR" b="0" dirty="0" smtClean="0">
                <a:latin typeface="Verdana" charset="0"/>
              </a:rPr>
              <a:t>/ </a:t>
            </a:r>
            <a:r>
              <a:rPr lang="pt-BR" b="0" dirty="0" err="1" smtClean="0">
                <a:latin typeface="Verdana" charset="0"/>
              </a:rPr>
              <a:t>each</a:t>
            </a:r>
            <a:r>
              <a:rPr lang="pt-BR" b="0" dirty="0" smtClean="0">
                <a:latin typeface="Verdana" charset="0"/>
              </a:rPr>
              <a:t>)</a:t>
            </a:r>
            <a:r>
              <a:rPr lang="pt-BR" b="0" dirty="0">
                <a:latin typeface="Verdana" charset="0"/>
              </a:rPr>
              <a:t>,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being</a:t>
            </a:r>
            <a:r>
              <a:rPr lang="pt-BR" b="0" dirty="0" smtClean="0">
                <a:latin typeface="Verdana" charset="0"/>
              </a:rPr>
              <a:t>:</a:t>
            </a:r>
            <a:endParaRPr lang="pt-BR" b="0" dirty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b="0" dirty="0">
              <a:latin typeface="Verdana" charset="0"/>
            </a:endParaRPr>
          </a:p>
        </p:txBody>
      </p:sp>
      <p:sp>
        <p:nvSpPr>
          <p:cNvPr id="53" name="Line 35"/>
          <p:cNvSpPr>
            <a:spLocks noChangeShapeType="1"/>
          </p:cNvSpPr>
          <p:nvPr/>
        </p:nvSpPr>
        <p:spPr bwMode="auto">
          <a:xfrm>
            <a:off x="1800225" y="3775075"/>
            <a:ext cx="0" cy="137318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 flipH="1">
            <a:off x="1792288" y="392588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Text Box 37"/>
          <p:cNvSpPr txBox="1">
            <a:spLocks noChangeArrowheads="1"/>
          </p:cNvSpPr>
          <p:nvPr/>
        </p:nvSpPr>
        <p:spPr bwMode="auto">
          <a:xfrm>
            <a:off x="1873250" y="3732213"/>
            <a:ext cx="612616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>
                <a:latin typeface="Verdana" charset="0"/>
              </a:rPr>
              <a:t>São Paulo – 20</a:t>
            </a:r>
          </a:p>
          <a:p>
            <a:endParaRPr lang="pt-BR" sz="800" b="0">
              <a:latin typeface="Verdana" charset="0"/>
            </a:endParaRPr>
          </a:p>
          <a:p>
            <a:r>
              <a:rPr lang="pt-BR" b="0">
                <a:latin typeface="Verdana" charset="0"/>
              </a:rPr>
              <a:t>Curitiba – 10</a:t>
            </a:r>
          </a:p>
          <a:p>
            <a:endParaRPr lang="pt-BR" sz="800" b="0">
              <a:latin typeface="Verdana" charset="0"/>
            </a:endParaRPr>
          </a:p>
          <a:p>
            <a:r>
              <a:rPr lang="pt-BR" b="0">
                <a:latin typeface="Verdana" charset="0"/>
              </a:rPr>
              <a:t>Florianópolis – 10</a:t>
            </a:r>
          </a:p>
          <a:p>
            <a:endParaRPr lang="pt-BR" sz="800" b="0">
              <a:latin typeface="Verdana" charset="0"/>
            </a:endParaRPr>
          </a:p>
          <a:p>
            <a:r>
              <a:rPr lang="pt-BR" b="0">
                <a:latin typeface="Verdana" charset="0"/>
              </a:rPr>
              <a:t>Porto Alegre – 10</a:t>
            </a:r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 flipH="1">
            <a:off x="1195388" y="562133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 Box 39"/>
          <p:cNvSpPr txBox="1">
            <a:spLocks noChangeArrowheads="1"/>
          </p:cNvSpPr>
          <p:nvPr/>
        </p:nvSpPr>
        <p:spPr bwMode="auto">
          <a:xfrm>
            <a:off x="1290638" y="5395913"/>
            <a:ext cx="67627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Breads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offered</a:t>
            </a:r>
            <a:r>
              <a:rPr lang="pt-BR" b="0" dirty="0" smtClean="0">
                <a:latin typeface="Verdana" charset="0"/>
              </a:rPr>
              <a:t> as </a:t>
            </a:r>
            <a:r>
              <a:rPr lang="pt-BR" b="0" dirty="0" err="1" smtClean="0">
                <a:latin typeface="Verdana" charset="0"/>
              </a:rPr>
              <a:t>bonuses</a:t>
            </a:r>
            <a:r>
              <a:rPr lang="pt-BR" b="0" dirty="0" smtClean="0">
                <a:latin typeface="Verdana" charset="0"/>
              </a:rPr>
              <a:t> (</a:t>
            </a:r>
            <a:r>
              <a:rPr lang="pt-BR" b="0" dirty="0" err="1" smtClean="0">
                <a:latin typeface="Verdana" charset="0"/>
              </a:rPr>
              <a:t>free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of</a:t>
            </a:r>
            <a:r>
              <a:rPr lang="pt-BR" b="0" dirty="0" smtClean="0">
                <a:latin typeface="Verdana" charset="0"/>
              </a:rPr>
              <a:t> charge) </a:t>
            </a:r>
            <a:r>
              <a:rPr lang="pt-BR" b="0" dirty="0" err="1" smtClean="0">
                <a:latin typeface="Verdana" charset="0"/>
              </a:rPr>
              <a:t>by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Nutrella</a:t>
            </a:r>
            <a:endParaRPr lang="pt-BR" b="0" dirty="0">
              <a:latin typeface="Verdana" charset="0"/>
            </a:endParaRPr>
          </a:p>
        </p:txBody>
      </p:sp>
      <p:sp>
        <p:nvSpPr>
          <p:cNvPr id="58" name="Line 43"/>
          <p:cNvSpPr>
            <a:spLocks noChangeShapeType="1"/>
          </p:cNvSpPr>
          <p:nvPr/>
        </p:nvSpPr>
        <p:spPr bwMode="auto">
          <a:xfrm flipH="1">
            <a:off x="1792288" y="431323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44"/>
          <p:cNvSpPr>
            <a:spLocks noChangeShapeType="1"/>
          </p:cNvSpPr>
          <p:nvPr/>
        </p:nvSpPr>
        <p:spPr bwMode="auto">
          <a:xfrm flipH="1">
            <a:off x="1792288" y="4716463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45"/>
          <p:cNvSpPr>
            <a:spLocks noChangeShapeType="1"/>
          </p:cNvSpPr>
          <p:nvPr/>
        </p:nvSpPr>
        <p:spPr bwMode="auto">
          <a:xfrm flipH="1">
            <a:off x="1792288" y="511333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21"/>
          <p:cNvSpPr>
            <a:spLocks noChangeArrowheads="1"/>
          </p:cNvSpPr>
          <p:nvPr/>
        </p:nvSpPr>
        <p:spPr bwMode="auto">
          <a:xfrm>
            <a:off x="3582905" y="5854617"/>
            <a:ext cx="1414463" cy="360362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Restaurant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46" name="Picture 43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3843338" y="615791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4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4298950" y="615632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Bookshop</a:t>
            </a:r>
            <a:endParaRPr lang="pt-BR" sz="1600" b="0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1" name="AutoShape 28"/>
          <p:cNvSpPr>
            <a:spLocks noChangeArrowheads="1"/>
          </p:cNvSpPr>
          <p:nvPr/>
        </p:nvSpPr>
        <p:spPr bwMode="auto">
          <a:xfrm>
            <a:off x="228600" y="1355725"/>
            <a:ext cx="6245225" cy="4659313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415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398463" y="1427163"/>
            <a:ext cx="6183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 smtClean="0">
                <a:solidFill>
                  <a:srgbClr val="415C10"/>
                </a:solidFill>
                <a:latin typeface="Verdana" charset="0"/>
              </a:rPr>
              <a:t>Nutrella’s</a:t>
            </a:r>
            <a:r>
              <a:rPr lang="pt-BR" sz="2000" dirty="0" smtClean="0">
                <a:solidFill>
                  <a:srgbClr val="415C10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415C10"/>
                </a:solidFill>
                <a:latin typeface="Verdana" charset="0"/>
              </a:rPr>
              <a:t>Shelf</a:t>
            </a:r>
            <a:endParaRPr lang="pt-BR" sz="2000" dirty="0">
              <a:solidFill>
                <a:srgbClr val="415C10"/>
              </a:solidFill>
              <a:latin typeface="Verdana" charset="0"/>
            </a:endParaRPr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>
            <a:off x="565150" y="1905000"/>
            <a:ext cx="0" cy="379095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34"/>
          <p:cNvSpPr>
            <a:spLocks noChangeShapeType="1"/>
          </p:cNvSpPr>
          <p:nvPr/>
        </p:nvSpPr>
        <p:spPr bwMode="auto">
          <a:xfrm flipH="1">
            <a:off x="557213" y="2198688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652463" y="1978025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Unique</a:t>
            </a:r>
            <a:r>
              <a:rPr lang="pt-BR" b="0" dirty="0" smtClean="0">
                <a:latin typeface="Verdana" charset="0"/>
              </a:rPr>
              <a:t> Display</a:t>
            </a:r>
            <a:endParaRPr lang="pt-BR" b="0" dirty="0">
              <a:latin typeface="Verdana" charset="0"/>
            </a:endParaRPr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>
            <a:off x="1162050" y="2379663"/>
            <a:ext cx="0" cy="706437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7"/>
          <p:cNvSpPr>
            <a:spLocks noChangeShapeType="1"/>
          </p:cNvSpPr>
          <p:nvPr/>
        </p:nvSpPr>
        <p:spPr bwMode="auto">
          <a:xfrm flipH="1">
            <a:off x="1154113" y="2574925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8"/>
          <p:cNvSpPr>
            <a:spLocks noChangeShapeType="1"/>
          </p:cNvSpPr>
          <p:nvPr/>
        </p:nvSpPr>
        <p:spPr bwMode="auto">
          <a:xfrm flipH="1">
            <a:off x="1154113" y="3051175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 Box 39"/>
          <p:cNvSpPr txBox="1">
            <a:spLocks noChangeArrowheads="1"/>
          </p:cNvSpPr>
          <p:nvPr/>
        </p:nvSpPr>
        <p:spPr bwMode="auto">
          <a:xfrm>
            <a:off x="1235075" y="2338388"/>
            <a:ext cx="4887913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colours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product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branding</a:t>
            </a:r>
            <a:r>
              <a:rPr lang="pt-BR" b="0" dirty="0" smtClean="0">
                <a:latin typeface="Verdana" charset="0"/>
              </a:rPr>
              <a:t> visual </a:t>
            </a:r>
            <a:r>
              <a:rPr lang="pt-BR" b="0" dirty="0" err="1" smtClean="0">
                <a:latin typeface="Verdana" charset="0"/>
              </a:rPr>
              <a:t>guideline</a:t>
            </a:r>
            <a:endParaRPr lang="pt-BR" b="0" dirty="0">
              <a:latin typeface="Verdana" charset="0"/>
            </a:endParaRPr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 flipH="1">
            <a:off x="557213" y="3513138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Box 41"/>
          <p:cNvSpPr txBox="1">
            <a:spLocks noChangeArrowheads="1"/>
          </p:cNvSpPr>
          <p:nvPr/>
        </p:nvSpPr>
        <p:spPr bwMode="auto">
          <a:xfrm>
            <a:off x="652463" y="3263900"/>
            <a:ext cx="5715000" cy="74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smtClean="0">
                <a:latin typeface="Verdana" charset="0"/>
              </a:rPr>
              <a:t>Set </a:t>
            </a:r>
            <a:r>
              <a:rPr lang="pt-BR" b="0" dirty="0" err="1" smtClean="0">
                <a:latin typeface="Verdana" charset="0"/>
              </a:rPr>
              <a:t>up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with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stores</a:t>
            </a:r>
            <a:r>
              <a:rPr lang="pt-BR" b="0" dirty="0" smtClean="0">
                <a:latin typeface="Verdana" charset="0"/>
              </a:rPr>
              <a:t>’ </a:t>
            </a:r>
            <a:r>
              <a:rPr lang="pt-BR" b="0" dirty="0" err="1" smtClean="0">
                <a:latin typeface="Verdana" charset="0"/>
              </a:rPr>
              <a:t>healthy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well-being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product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lines</a:t>
            </a:r>
            <a:r>
              <a:rPr lang="pt-BR" b="0" dirty="0" smtClean="0">
                <a:latin typeface="Verdana" charset="0"/>
              </a:rPr>
              <a:t>:</a:t>
            </a:r>
            <a:endParaRPr lang="pt-BR" b="0" dirty="0">
              <a:latin typeface="Verdana" charset="0"/>
            </a:endParaRPr>
          </a:p>
        </p:txBody>
      </p:sp>
      <p:sp>
        <p:nvSpPr>
          <p:cNvPr id="47" name="Line 42"/>
          <p:cNvSpPr>
            <a:spLocks noChangeShapeType="1"/>
          </p:cNvSpPr>
          <p:nvPr/>
        </p:nvSpPr>
        <p:spPr bwMode="auto">
          <a:xfrm>
            <a:off x="1162050" y="4016375"/>
            <a:ext cx="0" cy="233363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43"/>
          <p:cNvSpPr>
            <a:spLocks noChangeShapeType="1"/>
          </p:cNvSpPr>
          <p:nvPr/>
        </p:nvSpPr>
        <p:spPr bwMode="auto">
          <a:xfrm flipH="1">
            <a:off x="1154113" y="4211638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 Box 44"/>
          <p:cNvSpPr txBox="1">
            <a:spLocks noChangeArrowheads="1"/>
          </p:cNvSpPr>
          <p:nvPr/>
        </p:nvSpPr>
        <p:spPr bwMode="auto">
          <a:xfrm>
            <a:off x="1235075" y="3975100"/>
            <a:ext cx="48879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smtClean="0">
                <a:latin typeface="Verdana" charset="0"/>
              </a:rPr>
              <a:t>Magazines, books, </a:t>
            </a:r>
            <a:r>
              <a:rPr lang="pt-BR" b="0" dirty="0">
                <a:latin typeface="Verdana" charset="0"/>
              </a:rPr>
              <a:t>DVDs</a:t>
            </a:r>
          </a:p>
        </p:txBody>
      </p:sp>
      <p:sp>
        <p:nvSpPr>
          <p:cNvPr id="50" name="Line 45"/>
          <p:cNvSpPr>
            <a:spLocks noChangeShapeType="1"/>
          </p:cNvSpPr>
          <p:nvPr/>
        </p:nvSpPr>
        <p:spPr bwMode="auto">
          <a:xfrm flipH="1">
            <a:off x="557213" y="4716463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 Box 46"/>
          <p:cNvSpPr txBox="1">
            <a:spLocks noChangeArrowheads="1"/>
          </p:cNvSpPr>
          <p:nvPr/>
        </p:nvSpPr>
        <p:spPr bwMode="auto">
          <a:xfrm>
            <a:off x="652463" y="4473575"/>
            <a:ext cx="5715000" cy="132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Association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dirty="0" smtClean="0">
                <a:solidFill>
                  <a:srgbClr val="415C10"/>
                </a:solidFill>
                <a:latin typeface="Verdana" charset="0"/>
              </a:rPr>
              <a:t>= </a:t>
            </a:r>
            <a:r>
              <a:rPr lang="pt-BR" dirty="0" err="1" smtClean="0">
                <a:solidFill>
                  <a:srgbClr val="415C10"/>
                </a:solidFill>
                <a:latin typeface="Verdana" charset="0"/>
              </a:rPr>
              <a:t>Positioning</a:t>
            </a:r>
            <a:endParaRPr lang="pt-BR" dirty="0" smtClean="0">
              <a:solidFill>
                <a:srgbClr val="415C10"/>
              </a:solidFill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All-Purpose</a:t>
            </a:r>
            <a:r>
              <a:rPr lang="pt-BR" b="0" dirty="0" smtClean="0">
                <a:latin typeface="Verdana" charset="0"/>
              </a:rPr>
              <a:t> Folder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take-one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Unique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service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dirty="0" smtClean="0">
                <a:solidFill>
                  <a:srgbClr val="415C10"/>
                </a:solidFill>
                <a:latin typeface="Verdana" charset="0"/>
              </a:rPr>
              <a:t>= </a:t>
            </a:r>
            <a:r>
              <a:rPr lang="pt-BR" dirty="0" err="1" smtClean="0">
                <a:solidFill>
                  <a:srgbClr val="415C10"/>
                </a:solidFill>
                <a:latin typeface="Verdana" charset="0"/>
              </a:rPr>
              <a:t>Convenience</a:t>
            </a:r>
            <a:endParaRPr lang="pt-BR" dirty="0">
              <a:solidFill>
                <a:srgbClr val="415C10"/>
              </a:solidFill>
              <a:latin typeface="Verdana" charset="0"/>
            </a:endParaRPr>
          </a:p>
        </p:txBody>
      </p:sp>
      <p:sp>
        <p:nvSpPr>
          <p:cNvPr id="52" name="Line 47"/>
          <p:cNvSpPr>
            <a:spLocks noChangeShapeType="1"/>
          </p:cNvSpPr>
          <p:nvPr/>
        </p:nvSpPr>
        <p:spPr bwMode="auto">
          <a:xfrm flipH="1">
            <a:off x="557213" y="5186363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48"/>
          <p:cNvSpPr>
            <a:spLocks noChangeShapeType="1"/>
          </p:cNvSpPr>
          <p:nvPr/>
        </p:nvSpPr>
        <p:spPr bwMode="auto">
          <a:xfrm flipH="1">
            <a:off x="557213" y="5659438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Bookshop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32" name="Picture 30" descr="Selo_apres_parcer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1839" r="5756"/>
          <a:stretch>
            <a:fillRect/>
          </a:stretch>
        </p:blipFill>
        <p:spPr bwMode="auto">
          <a:xfrm>
            <a:off x="7031038" y="2540000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1" descr="Selo_apres_awarenes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6584950" y="25447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2743200" y="6180138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Nutrella’s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Shelf</a:t>
            </a:r>
            <a:endParaRPr lang="en-US" sz="2400" i="1" dirty="0">
              <a:latin typeface="Verdana" charset="0"/>
            </a:endParaRP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3" name="Picture 5" descr="corner-livra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088" y="0"/>
            <a:ext cx="793750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50825" y="5280025"/>
            <a:ext cx="8642350" cy="74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b="0" i="1" dirty="0" err="1" smtClean="0">
                <a:latin typeface="Verdana" charset="0"/>
              </a:rPr>
              <a:t>Our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>
                <a:latin typeface="Verdana" charset="0"/>
              </a:rPr>
              <a:t>l</a:t>
            </a:r>
            <a:r>
              <a:rPr lang="pt-BR" b="0" i="1" dirty="0" err="1" smtClean="0">
                <a:latin typeface="Verdana" charset="0"/>
              </a:rPr>
              <a:t>aunching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strategy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and</a:t>
            </a:r>
            <a:r>
              <a:rPr lang="pt-BR" b="0" i="1" dirty="0" smtClean="0">
                <a:latin typeface="Verdana" charset="0"/>
              </a:rPr>
              <a:t> its </a:t>
            </a:r>
            <a:r>
              <a:rPr lang="pt-BR" i="1" dirty="0" err="1" smtClean="0">
                <a:latin typeface="Verdana" charset="0"/>
              </a:rPr>
              <a:t>Activation</a:t>
            </a:r>
            <a:r>
              <a:rPr lang="pt-BR" b="0" i="1" dirty="0" smtClean="0">
                <a:latin typeface="Verdana" charset="0"/>
              </a:rPr>
              <a:t>, </a:t>
            </a:r>
            <a:r>
              <a:rPr lang="pt-BR" i="1" dirty="0" err="1" smtClean="0">
                <a:latin typeface="Verdana" charset="0"/>
              </a:rPr>
              <a:t>Sampling</a:t>
            </a:r>
            <a:r>
              <a:rPr lang="pt-BR" i="1" dirty="0" smtClean="0">
                <a:latin typeface="Verdana" charset="0"/>
              </a:rPr>
              <a:t> </a:t>
            </a:r>
            <a:r>
              <a:rPr lang="pt-BR" b="0" i="1" dirty="0" smtClean="0">
                <a:latin typeface="Verdana" charset="0"/>
              </a:rPr>
              <a:t>(</a:t>
            </a:r>
            <a:r>
              <a:rPr lang="pt-BR" b="0" i="1" dirty="0" err="1" smtClean="0">
                <a:latin typeface="Verdana" charset="0"/>
              </a:rPr>
              <a:t>tasting</a:t>
            </a:r>
            <a:r>
              <a:rPr lang="pt-BR" b="0" i="1" dirty="0" smtClean="0">
                <a:latin typeface="Verdana" charset="0"/>
              </a:rPr>
              <a:t>) </a:t>
            </a:r>
            <a:r>
              <a:rPr lang="pt-BR" b="0" i="1" dirty="0" err="1" smtClean="0">
                <a:latin typeface="Verdana" charset="0"/>
              </a:rPr>
              <a:t>and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i="1" dirty="0" err="1" smtClean="0">
                <a:latin typeface="Verdana" charset="0"/>
              </a:rPr>
              <a:t>Partnership</a:t>
            </a:r>
            <a:r>
              <a:rPr lang="pt-BR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actions</a:t>
            </a:r>
            <a:r>
              <a:rPr lang="pt-BR" b="0" i="1" dirty="0" smtClean="0">
                <a:latin typeface="Verdana" charset="0"/>
              </a:rPr>
              <a:t> are </a:t>
            </a:r>
            <a:r>
              <a:rPr lang="pt-BR" b="0" i="1" dirty="0" err="1" smtClean="0">
                <a:latin typeface="Verdana" charset="0"/>
              </a:rPr>
              <a:t>sustained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by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those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two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pillars</a:t>
            </a:r>
            <a:r>
              <a:rPr lang="pt-BR" b="0" i="1" dirty="0" smtClean="0">
                <a:latin typeface="Verdana" charset="0"/>
              </a:rPr>
              <a:t>.</a:t>
            </a:r>
            <a:endParaRPr lang="pt-BR" b="0" i="1" dirty="0">
              <a:latin typeface="Verdana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884440" y="-1763713"/>
            <a:ext cx="914400" cy="466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5000" i="1" dirty="0">
                <a:solidFill>
                  <a:srgbClr val="CC0000"/>
                </a:solidFill>
                <a:latin typeface="Verdana" charset="0"/>
              </a:rPr>
              <a:t>?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76213" y="731838"/>
            <a:ext cx="36718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sz="2200" b="0" i="1" dirty="0" err="1" smtClean="0">
                <a:latin typeface="Verdana" charset="0"/>
              </a:rPr>
              <a:t>being</a:t>
            </a:r>
            <a:r>
              <a:rPr lang="pt-BR" sz="2200" b="0" i="1" dirty="0" smtClean="0">
                <a:latin typeface="Verdana" charset="0"/>
              </a:rPr>
              <a:t> </a:t>
            </a:r>
            <a:r>
              <a:rPr lang="pt-BR" sz="2200" b="0" i="1" dirty="0" err="1" smtClean="0">
                <a:latin typeface="Verdana" charset="0"/>
              </a:rPr>
              <a:t>noticed</a:t>
            </a:r>
            <a:endParaRPr lang="pt-BR" sz="2200" b="0" i="1" dirty="0">
              <a:latin typeface="Verdana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53997" y="-22225"/>
            <a:ext cx="5200316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4400" dirty="0" err="1" smtClean="0">
                <a:latin typeface="Verdana" charset="0"/>
              </a:rPr>
              <a:t>How</a:t>
            </a:r>
            <a:r>
              <a:rPr lang="pt-BR" sz="4400" dirty="0" smtClean="0">
                <a:latin typeface="Verdana" charset="0"/>
              </a:rPr>
              <a:t> to </a:t>
            </a:r>
            <a:r>
              <a:rPr lang="pt-BR" sz="4400" dirty="0" err="1" smtClean="0">
                <a:latin typeface="Verdana" charset="0"/>
              </a:rPr>
              <a:t>make</a:t>
            </a:r>
            <a:r>
              <a:rPr lang="pt-BR" sz="4400" dirty="0" smtClean="0">
                <a:latin typeface="Verdana" charset="0"/>
              </a:rPr>
              <a:t> it</a:t>
            </a:r>
            <a:endParaRPr lang="pt-BR" sz="4400" dirty="0">
              <a:latin typeface="Verdana" charset="0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79843" y="1455738"/>
            <a:ext cx="36718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sz="2200" b="0" i="1" dirty="0" err="1" smtClean="0">
                <a:latin typeface="Verdana" charset="0"/>
              </a:rPr>
              <a:t>being</a:t>
            </a:r>
            <a:r>
              <a:rPr lang="pt-BR" sz="2200" b="0" i="1" dirty="0" smtClean="0">
                <a:latin typeface="Verdana" charset="0"/>
              </a:rPr>
              <a:t> </a:t>
            </a:r>
            <a:r>
              <a:rPr lang="pt-BR" sz="2200" b="0" i="1" dirty="0" err="1" smtClean="0">
                <a:latin typeface="Verdana" charset="0"/>
              </a:rPr>
              <a:t>perceived</a:t>
            </a:r>
            <a:endParaRPr lang="pt-BR" sz="2200" b="0" i="1" dirty="0">
              <a:latin typeface="Verdana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736600" y="1014413"/>
            <a:ext cx="367188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sz="2200" b="0" i="1" dirty="0" err="1" smtClean="0">
                <a:latin typeface="Verdana" charset="0"/>
              </a:rPr>
              <a:t>at</a:t>
            </a:r>
            <a:r>
              <a:rPr lang="pt-BR" sz="2200" b="0" i="1" dirty="0" smtClean="0">
                <a:latin typeface="Verdana" charset="0"/>
              </a:rPr>
              <a:t> </a:t>
            </a:r>
            <a:r>
              <a:rPr lang="pt-BR" sz="2200" b="0" i="1" dirty="0" err="1" smtClean="0">
                <a:latin typeface="Verdana" charset="0"/>
              </a:rPr>
              <a:t>the</a:t>
            </a:r>
            <a:r>
              <a:rPr lang="pt-BR" sz="2200" b="0" i="1" dirty="0" smtClean="0">
                <a:latin typeface="Verdana" charset="0"/>
              </a:rPr>
              <a:t> POP? </a:t>
            </a:r>
            <a:endParaRPr lang="pt-BR" sz="2200" b="0" i="1" dirty="0">
              <a:latin typeface="Verdana" charset="0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1187868" y="1738313"/>
            <a:ext cx="36718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sz="2200" b="0" i="1" dirty="0" smtClean="0">
                <a:latin typeface="Verdana" charset="0"/>
              </a:rPr>
              <a:t>as </a:t>
            </a:r>
            <a:r>
              <a:rPr lang="pt-BR" sz="2200" b="0" i="1" dirty="0" err="1" smtClean="0">
                <a:latin typeface="Verdana" charset="0"/>
              </a:rPr>
              <a:t>different</a:t>
            </a:r>
            <a:r>
              <a:rPr lang="pt-BR" sz="2200" b="0" i="1" dirty="0" smtClean="0">
                <a:latin typeface="Verdana" charset="0"/>
              </a:rPr>
              <a:t>?</a:t>
            </a:r>
            <a:endParaRPr lang="pt-BR" sz="2200" b="0" i="1" dirty="0">
              <a:latin typeface="Verdana" charset="0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369050" y="0"/>
            <a:ext cx="9144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5000" i="1">
                <a:solidFill>
                  <a:schemeClr val="folHlink"/>
                </a:solidFill>
                <a:latin typeface="Verdana" charset="0"/>
              </a:rPr>
              <a:t>!</a:t>
            </a:r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4419600" y="3013075"/>
            <a:ext cx="0" cy="98107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 flipH="1">
            <a:off x="4376738" y="3028950"/>
            <a:ext cx="2154237" cy="952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 flipH="1">
            <a:off x="2016125" y="3973513"/>
            <a:ext cx="4692650" cy="7937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2079875" y="2227263"/>
            <a:ext cx="50419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4400" dirty="0" err="1" smtClean="0">
                <a:latin typeface="Verdana" charset="0"/>
              </a:rPr>
              <a:t>Differentiation</a:t>
            </a:r>
            <a:endParaRPr lang="pt-BR" sz="4400" dirty="0">
              <a:latin typeface="Verdana" charset="0"/>
            </a:endParaRPr>
          </a:p>
        </p:txBody>
      </p:sp>
      <p:sp>
        <p:nvSpPr>
          <p:cNvPr id="58382" name="AutoShape 14"/>
          <p:cNvSpPr>
            <a:spLocks noChangeArrowheads="1"/>
          </p:cNvSpPr>
          <p:nvPr/>
        </p:nvSpPr>
        <p:spPr bwMode="auto">
          <a:xfrm>
            <a:off x="2574925" y="3219450"/>
            <a:ext cx="3879850" cy="501650"/>
          </a:xfrm>
          <a:prstGeom prst="roundRect">
            <a:avLst>
              <a:gd name="adj" fmla="val 15231"/>
            </a:avLst>
          </a:prstGeom>
          <a:solidFill>
            <a:srgbClr val="777777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2533650" y="3221038"/>
            <a:ext cx="39957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i="1" dirty="0" err="1" smtClean="0">
                <a:solidFill>
                  <a:schemeClr val="bg1"/>
                </a:solidFill>
                <a:latin typeface="Verdana" charset="0"/>
              </a:rPr>
              <a:t>two</a:t>
            </a:r>
            <a:r>
              <a:rPr lang="pt-BR" sz="2400" i="1" dirty="0" smtClean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pt-BR" sz="2400" i="1" dirty="0" err="1" smtClean="0">
                <a:solidFill>
                  <a:schemeClr val="bg1"/>
                </a:solidFill>
                <a:latin typeface="Verdana" charset="0"/>
              </a:rPr>
              <a:t>main</a:t>
            </a:r>
            <a:r>
              <a:rPr lang="pt-BR" sz="2400" i="1" dirty="0" smtClean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pt-BR" sz="2400" i="1" dirty="0" err="1" smtClean="0">
                <a:solidFill>
                  <a:schemeClr val="bg1"/>
                </a:solidFill>
                <a:latin typeface="Verdana" charset="0"/>
              </a:rPr>
              <a:t>aspects</a:t>
            </a:r>
            <a:endParaRPr lang="pt-BR" sz="2400" i="1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58388" name="Line 20"/>
          <p:cNvSpPr>
            <a:spLocks noChangeShapeType="1"/>
          </p:cNvSpPr>
          <p:nvPr/>
        </p:nvSpPr>
        <p:spPr bwMode="auto">
          <a:xfrm flipH="1">
            <a:off x="2016125" y="5153025"/>
            <a:ext cx="4692650" cy="7938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89" name="Line 21"/>
          <p:cNvSpPr>
            <a:spLocks noChangeShapeType="1"/>
          </p:cNvSpPr>
          <p:nvPr/>
        </p:nvSpPr>
        <p:spPr bwMode="auto">
          <a:xfrm>
            <a:off x="2043113" y="3957638"/>
            <a:ext cx="0" cy="15557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90" name="Line 22"/>
          <p:cNvSpPr>
            <a:spLocks noChangeShapeType="1"/>
          </p:cNvSpPr>
          <p:nvPr/>
        </p:nvSpPr>
        <p:spPr bwMode="auto">
          <a:xfrm>
            <a:off x="6673850" y="3957638"/>
            <a:ext cx="0" cy="15557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91" name="Line 23"/>
          <p:cNvSpPr>
            <a:spLocks noChangeShapeType="1"/>
          </p:cNvSpPr>
          <p:nvPr/>
        </p:nvSpPr>
        <p:spPr bwMode="auto">
          <a:xfrm>
            <a:off x="2043113" y="5019675"/>
            <a:ext cx="0" cy="15557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>
            <a:off x="6673850" y="5019675"/>
            <a:ext cx="0" cy="15557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5546725" y="4032250"/>
            <a:ext cx="3121025" cy="1020763"/>
            <a:chOff x="3494" y="2785"/>
            <a:chExt cx="1966" cy="643"/>
          </a:xfrm>
        </p:grpSpPr>
        <p:sp>
          <p:nvSpPr>
            <p:cNvPr id="17436" name="AutoShape 31"/>
            <p:cNvSpPr>
              <a:spLocks noChangeArrowheads="1"/>
            </p:cNvSpPr>
            <p:nvPr/>
          </p:nvSpPr>
          <p:spPr bwMode="auto">
            <a:xfrm>
              <a:off x="3494" y="2823"/>
              <a:ext cx="1868" cy="605"/>
            </a:xfrm>
            <a:prstGeom prst="roundRect">
              <a:avLst>
                <a:gd name="adj" fmla="val 15231"/>
              </a:avLst>
            </a:prstGeom>
            <a:solidFill>
              <a:schemeClr val="bg1"/>
            </a:solidFill>
            <a:ln w="762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7" name="Text Box 18"/>
            <p:cNvSpPr txBox="1">
              <a:spLocks noChangeArrowheads="1"/>
            </p:cNvSpPr>
            <p:nvPr/>
          </p:nvSpPr>
          <p:spPr bwMode="auto">
            <a:xfrm>
              <a:off x="3638" y="2785"/>
              <a:ext cx="132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2400" b="0" i="1" dirty="0" err="1" smtClean="0">
                  <a:latin typeface="Verdana" charset="0"/>
                </a:rPr>
                <a:t>delivering</a:t>
              </a:r>
              <a:endParaRPr lang="pt-BR" sz="2400" b="0" i="1" dirty="0">
                <a:latin typeface="Verdana" charset="0"/>
              </a:endParaRPr>
            </a:p>
          </p:txBody>
        </p:sp>
        <p:sp>
          <p:nvSpPr>
            <p:cNvPr id="17438" name="Text Box 19"/>
            <p:cNvSpPr txBox="1">
              <a:spLocks noChangeArrowheads="1"/>
            </p:cNvSpPr>
            <p:nvPr/>
          </p:nvSpPr>
          <p:spPr bwMode="auto">
            <a:xfrm>
              <a:off x="3983" y="2963"/>
              <a:ext cx="14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2400" b="0" i="1" dirty="0" err="1" smtClean="0">
                  <a:latin typeface="Verdana" charset="0"/>
                </a:rPr>
                <a:t>the</a:t>
              </a:r>
              <a:r>
                <a:rPr lang="pt-BR" sz="2400" b="0" i="1" dirty="0" smtClean="0">
                  <a:latin typeface="Verdana" charset="0"/>
                </a:rPr>
                <a:t> </a:t>
              </a:r>
              <a:r>
                <a:rPr lang="pt-BR" sz="2400" b="0" i="1" dirty="0" err="1" smtClean="0">
                  <a:latin typeface="Verdana" charset="0"/>
                </a:rPr>
                <a:t>message</a:t>
              </a:r>
              <a:endParaRPr lang="pt-BR" sz="2400" b="0" i="1" dirty="0">
                <a:latin typeface="Verdana" charset="0"/>
              </a:endParaRPr>
            </a:p>
          </p:txBody>
        </p:sp>
        <p:sp>
          <p:nvSpPr>
            <p:cNvPr id="17439" name="Text Box 26"/>
            <p:cNvSpPr txBox="1">
              <a:spLocks noChangeArrowheads="1"/>
            </p:cNvSpPr>
            <p:nvPr/>
          </p:nvSpPr>
          <p:spPr bwMode="auto">
            <a:xfrm>
              <a:off x="3823" y="3186"/>
              <a:ext cx="144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i="1" dirty="0" smtClean="0">
                  <a:latin typeface="Verdana" charset="0"/>
                </a:rPr>
                <a:t>to </a:t>
              </a:r>
              <a:r>
                <a:rPr lang="pt-BR" i="1" dirty="0" err="1" smtClean="0">
                  <a:latin typeface="Verdana" charset="0"/>
                </a:rPr>
                <a:t>the</a:t>
              </a:r>
              <a:r>
                <a:rPr lang="pt-BR" i="1" dirty="0" smtClean="0">
                  <a:latin typeface="Verdana" charset="0"/>
                </a:rPr>
                <a:t> </a:t>
              </a:r>
              <a:r>
                <a:rPr lang="pt-BR" i="1" dirty="0" err="1" smtClean="0">
                  <a:latin typeface="Verdana" charset="0"/>
                </a:rPr>
                <a:t>target</a:t>
              </a:r>
              <a:endParaRPr lang="pt-BR" i="1" dirty="0">
                <a:latin typeface="Verdana" charset="0"/>
              </a:endParaRP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812800" y="4032250"/>
            <a:ext cx="3089275" cy="1020763"/>
            <a:chOff x="512" y="2785"/>
            <a:chExt cx="1946" cy="643"/>
          </a:xfrm>
        </p:grpSpPr>
        <p:sp>
          <p:nvSpPr>
            <p:cNvPr id="17431" name="AutoShape 27"/>
            <p:cNvSpPr>
              <a:spLocks noChangeArrowheads="1"/>
            </p:cNvSpPr>
            <p:nvPr/>
          </p:nvSpPr>
          <p:spPr bwMode="auto">
            <a:xfrm>
              <a:off x="512" y="2823"/>
              <a:ext cx="1868" cy="605"/>
            </a:xfrm>
            <a:prstGeom prst="roundRect">
              <a:avLst>
                <a:gd name="adj" fmla="val 15231"/>
              </a:avLst>
            </a:prstGeom>
            <a:solidFill>
              <a:schemeClr val="bg1"/>
            </a:solidFill>
            <a:ln w="762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2" name="Text Box 16"/>
            <p:cNvSpPr txBox="1">
              <a:spLocks noChangeArrowheads="1"/>
            </p:cNvSpPr>
            <p:nvPr/>
          </p:nvSpPr>
          <p:spPr bwMode="auto">
            <a:xfrm>
              <a:off x="597" y="2785"/>
              <a:ext cx="87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pt-BR" sz="2400" b="0" i="1" dirty="0" err="1" smtClean="0">
                  <a:latin typeface="Verdana" charset="0"/>
                </a:rPr>
                <a:t>rightly</a:t>
              </a:r>
              <a:endParaRPr lang="pt-BR" sz="2400" b="0" i="1" dirty="0">
                <a:latin typeface="Verdana" charset="0"/>
              </a:endParaRPr>
            </a:p>
          </p:txBody>
        </p:sp>
        <p:sp>
          <p:nvSpPr>
            <p:cNvPr id="17434" name="Text Box 25"/>
            <p:cNvSpPr txBox="1">
              <a:spLocks noChangeArrowheads="1"/>
            </p:cNvSpPr>
            <p:nvPr/>
          </p:nvSpPr>
          <p:spPr bwMode="auto">
            <a:xfrm>
              <a:off x="572" y="3186"/>
              <a:ext cx="188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pt-BR" i="1" dirty="0" smtClean="0">
                  <a:latin typeface="Verdana" charset="0"/>
                </a:rPr>
                <a:t>   </a:t>
              </a:r>
              <a:r>
                <a:rPr lang="pt-BR" i="1" dirty="0" err="1" smtClean="0">
                  <a:latin typeface="Verdana" charset="0"/>
                </a:rPr>
                <a:t>this</a:t>
              </a:r>
              <a:r>
                <a:rPr lang="pt-BR" i="1" dirty="0" smtClean="0">
                  <a:latin typeface="Verdana" charset="0"/>
                </a:rPr>
                <a:t> </a:t>
              </a:r>
              <a:r>
                <a:rPr lang="pt-BR" i="1" dirty="0" err="1" smtClean="0">
                  <a:latin typeface="Verdana" charset="0"/>
                </a:rPr>
                <a:t>product</a:t>
              </a:r>
              <a:r>
                <a:rPr lang="pt-BR" i="1" dirty="0" smtClean="0">
                  <a:latin typeface="Verdana" charset="0"/>
                </a:rPr>
                <a:t> </a:t>
              </a:r>
              <a:r>
                <a:rPr lang="pt-BR" i="1" dirty="0" err="1" smtClean="0">
                  <a:latin typeface="Verdana" charset="0"/>
                </a:rPr>
                <a:t>line</a:t>
              </a:r>
              <a:endParaRPr lang="pt-BR" i="1" dirty="0">
                <a:latin typeface="Verdana" charset="0"/>
              </a:endParaRPr>
            </a:p>
          </p:txBody>
        </p:sp>
        <p:sp>
          <p:nvSpPr>
            <p:cNvPr id="17435" name="Text Box 30"/>
            <p:cNvSpPr txBox="1">
              <a:spLocks noChangeArrowheads="1"/>
            </p:cNvSpPr>
            <p:nvPr/>
          </p:nvSpPr>
          <p:spPr bwMode="auto">
            <a:xfrm>
              <a:off x="867" y="2963"/>
              <a:ext cx="1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2400" b="0" i="1" dirty="0" err="1" smtClean="0">
                  <a:latin typeface="Verdana" charset="0"/>
                </a:rPr>
                <a:t>positioning</a:t>
              </a:r>
              <a:endParaRPr lang="pt-BR" sz="2400" b="0" i="1" dirty="0">
                <a:latin typeface="Verdan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1" grpId="0"/>
      <p:bldP spid="58372" grpId="0"/>
      <p:bldP spid="58373" grpId="0"/>
      <p:bldP spid="58374" grpId="0"/>
      <p:bldP spid="58375" grpId="0"/>
      <p:bldP spid="58376" grpId="0"/>
      <p:bldP spid="58377" grpId="0"/>
      <p:bldP spid="58378" grpId="0" animBg="1"/>
      <p:bldP spid="58379" grpId="0" animBg="1"/>
      <p:bldP spid="58380" grpId="0" animBg="1"/>
      <p:bldP spid="58381" grpId="0"/>
      <p:bldP spid="58382" grpId="0" animBg="1"/>
      <p:bldP spid="58383" grpId="0"/>
      <p:bldP spid="58388" grpId="0" animBg="1"/>
      <p:bldP spid="58389" grpId="0" animBg="1"/>
      <p:bldP spid="58390" grpId="0" animBg="1"/>
      <p:bldP spid="58391" grpId="0" animBg="1"/>
      <p:bldP spid="5839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517" name="Picture 4" descr="corner-livra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088" y="0"/>
            <a:ext cx="793750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5" descr="sinalização livraria"/>
          <p:cNvPicPr>
            <a:picLocks noChangeAspect="1" noChangeArrowheads="1"/>
          </p:cNvPicPr>
          <p:nvPr/>
        </p:nvPicPr>
        <p:blipFill>
          <a:blip r:embed="rId3"/>
          <a:srcRect l="3366" r="2838"/>
          <a:stretch>
            <a:fillRect/>
          </a:stretch>
        </p:blipFill>
        <p:spPr bwMode="auto">
          <a:xfrm>
            <a:off x="3792538" y="0"/>
            <a:ext cx="5351462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43200" y="6180138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Nutrella’s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Shelf</a:t>
            </a:r>
            <a:endParaRPr lang="en-US" sz="240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54" name="AutoShape 28"/>
          <p:cNvSpPr>
            <a:spLocks noChangeArrowheads="1"/>
          </p:cNvSpPr>
          <p:nvPr/>
        </p:nvSpPr>
        <p:spPr bwMode="auto">
          <a:xfrm>
            <a:off x="228600" y="1976438"/>
            <a:ext cx="6245225" cy="1709737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415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Text Box 32"/>
          <p:cNvSpPr txBox="1">
            <a:spLocks noChangeArrowheads="1"/>
          </p:cNvSpPr>
          <p:nvPr/>
        </p:nvSpPr>
        <p:spPr bwMode="auto">
          <a:xfrm>
            <a:off x="398463" y="2047875"/>
            <a:ext cx="6183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smtClean="0">
                <a:solidFill>
                  <a:srgbClr val="415C10"/>
                </a:solidFill>
                <a:latin typeface="Verdana" charset="0"/>
              </a:rPr>
              <a:t>Book </a:t>
            </a:r>
            <a:r>
              <a:rPr lang="pt-BR" sz="2000" dirty="0" err="1" smtClean="0">
                <a:solidFill>
                  <a:srgbClr val="415C10"/>
                </a:solidFill>
                <a:latin typeface="Verdana" charset="0"/>
              </a:rPr>
              <a:t>Marker</a:t>
            </a:r>
            <a:endParaRPr lang="pt-BR" sz="2000" dirty="0">
              <a:solidFill>
                <a:srgbClr val="415C10"/>
              </a:solidFill>
              <a:latin typeface="Verdana" charset="0"/>
            </a:endParaRPr>
          </a:p>
        </p:txBody>
      </p:sp>
      <p:sp>
        <p:nvSpPr>
          <p:cNvPr id="56" name="Line 33"/>
          <p:cNvSpPr>
            <a:spLocks noChangeShapeType="1"/>
          </p:cNvSpPr>
          <p:nvPr/>
        </p:nvSpPr>
        <p:spPr bwMode="auto">
          <a:xfrm>
            <a:off x="565150" y="2525713"/>
            <a:ext cx="0" cy="847725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34"/>
          <p:cNvSpPr>
            <a:spLocks noChangeShapeType="1"/>
          </p:cNvSpPr>
          <p:nvPr/>
        </p:nvSpPr>
        <p:spPr bwMode="auto">
          <a:xfrm flipH="1">
            <a:off x="557213" y="2790825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Text Box 35"/>
          <p:cNvSpPr txBox="1">
            <a:spLocks noChangeArrowheads="1"/>
          </p:cNvSpPr>
          <p:nvPr/>
        </p:nvSpPr>
        <p:spPr bwMode="auto">
          <a:xfrm>
            <a:off x="652463" y="2598738"/>
            <a:ext cx="5715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Delivered</a:t>
            </a:r>
            <a:r>
              <a:rPr lang="pt-BR" b="0" dirty="0" smtClean="0">
                <a:latin typeface="Verdana" charset="0"/>
              </a:rPr>
              <a:t> to </a:t>
            </a:r>
            <a:r>
              <a:rPr lang="pt-BR" b="0" dirty="0" err="1" smtClean="0">
                <a:latin typeface="Verdana" charset="0"/>
              </a:rPr>
              <a:t>every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costumer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>
                <a:latin typeface="Verdana" charset="0"/>
              </a:rPr>
              <a:t>–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check-out</a:t>
            </a:r>
            <a:endParaRPr lang="pt-BR" b="0" dirty="0" smtClean="0">
              <a:latin typeface="Verdana" charset="0"/>
            </a:endParaRPr>
          </a:p>
          <a:p>
            <a:endParaRPr lang="pt-BR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Spreading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the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message</a:t>
            </a:r>
            <a:endParaRPr lang="pt-BR" b="0" dirty="0">
              <a:latin typeface="Verdana" charset="0"/>
            </a:endParaRPr>
          </a:p>
        </p:txBody>
      </p:sp>
      <p:sp>
        <p:nvSpPr>
          <p:cNvPr id="59" name="Line 36"/>
          <p:cNvSpPr>
            <a:spLocks noChangeShapeType="1"/>
          </p:cNvSpPr>
          <p:nvPr/>
        </p:nvSpPr>
        <p:spPr bwMode="auto">
          <a:xfrm flipH="1">
            <a:off x="557213" y="3340100"/>
            <a:ext cx="117475" cy="0"/>
          </a:xfrm>
          <a:prstGeom prst="line">
            <a:avLst/>
          </a:prstGeom>
          <a:noFill/>
          <a:ln w="76200">
            <a:solidFill>
              <a:srgbClr val="415C1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Bookshop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32" name="Picture 30" descr="Selo_apres_parcer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1839" r="5756"/>
          <a:stretch>
            <a:fillRect/>
          </a:stretch>
        </p:blipFill>
        <p:spPr bwMode="auto">
          <a:xfrm>
            <a:off x="7031038" y="2540000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1" descr="Selo_apres_awarenes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6584950" y="25447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3421063" y="6180138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Book </a:t>
            </a:r>
            <a:r>
              <a:rPr lang="pt-BR" sz="2400" i="1" dirty="0" err="1" smtClean="0">
                <a:latin typeface="Verdana" charset="0"/>
              </a:rPr>
              <a:t>Marker</a:t>
            </a:r>
            <a:endParaRPr lang="en-US" sz="2400" i="1" dirty="0">
              <a:latin typeface="Verdana" charset="0"/>
            </a:endParaRPr>
          </a:p>
        </p:txBody>
      </p:sp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565" name="Picture 5" descr="Marcador_mont"/>
          <p:cNvPicPr>
            <a:picLocks noChangeAspect="1" noChangeArrowheads="1"/>
          </p:cNvPicPr>
          <p:nvPr/>
        </p:nvPicPr>
        <p:blipFill>
          <a:blip r:embed="rId2"/>
          <a:srcRect b="6357"/>
          <a:stretch>
            <a:fillRect/>
          </a:stretch>
        </p:blipFill>
        <p:spPr bwMode="auto">
          <a:xfrm>
            <a:off x="396875" y="71438"/>
            <a:ext cx="8323263" cy="58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3421063" y="6180138"/>
            <a:ext cx="389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Book </a:t>
            </a:r>
            <a:r>
              <a:rPr lang="pt-BR" sz="2400" i="1" dirty="0" err="1" smtClean="0">
                <a:latin typeface="Verdana" charset="0"/>
              </a:rPr>
              <a:t>Marker</a:t>
            </a:r>
            <a:endParaRPr lang="en-US" sz="2400" i="1" dirty="0">
              <a:latin typeface="Verdana" charset="0"/>
            </a:endParaRPr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589" name="Picture 4" descr="Marcador_mont"/>
          <p:cNvPicPr>
            <a:picLocks noChangeAspect="1" noChangeArrowheads="1"/>
          </p:cNvPicPr>
          <p:nvPr/>
        </p:nvPicPr>
        <p:blipFill>
          <a:blip r:embed="rId2"/>
          <a:srcRect r="15411" b="6357"/>
          <a:stretch>
            <a:fillRect/>
          </a:stretch>
        </p:blipFill>
        <p:spPr bwMode="auto">
          <a:xfrm>
            <a:off x="396875" y="71438"/>
            <a:ext cx="7040563" cy="58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5" descr="Marcador_pagina_mo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95993">
            <a:off x="6242050" y="0"/>
            <a:ext cx="2109788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5605" y="5267243"/>
            <a:ext cx="2988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smtClean="0"/>
              <a:t>When it comes to a break, be 100% natural.</a:t>
            </a:r>
            <a:endParaRPr lang="en-US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6336859" y="3398637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>
                <a:latin typeface="Verdana" charset="0"/>
              </a:rPr>
              <a:t>Internet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228600" y="1355725"/>
            <a:ext cx="6245225" cy="4659313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6600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398463" y="1427163"/>
            <a:ext cx="6183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Nutrella’s</a:t>
            </a:r>
            <a:r>
              <a:rPr lang="pt-BR" sz="2000" dirty="0" smtClean="0">
                <a:solidFill>
                  <a:srgbClr val="660033"/>
                </a:solidFill>
                <a:latin typeface="Verdana" charset="0"/>
              </a:rPr>
              <a:t> Virtual </a:t>
            </a: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Shelf</a:t>
            </a:r>
            <a:endParaRPr lang="pt-BR" sz="2000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>
            <a:off x="565150" y="1905000"/>
            <a:ext cx="0" cy="358140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H="1">
            <a:off x="557213" y="219868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 Box 32"/>
          <p:cNvSpPr txBox="1">
            <a:spLocks noChangeArrowheads="1"/>
          </p:cNvSpPr>
          <p:nvPr/>
        </p:nvSpPr>
        <p:spPr bwMode="auto">
          <a:xfrm>
            <a:off x="652463" y="1978025"/>
            <a:ext cx="571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smtClean="0">
                <a:latin typeface="Verdana" charset="0"/>
              </a:rPr>
              <a:t>Virtual </a:t>
            </a:r>
            <a:r>
              <a:rPr lang="pt-BR" b="0" dirty="0" err="1" smtClean="0">
                <a:latin typeface="Verdana" charset="0"/>
              </a:rPr>
              <a:t>store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dirty="0" smtClean="0">
                <a:solidFill>
                  <a:srgbClr val="660033"/>
                </a:solidFill>
                <a:latin typeface="Verdana" charset="0"/>
              </a:rPr>
              <a:t>– </a:t>
            </a:r>
            <a:r>
              <a:rPr lang="pt-BR" dirty="0" err="1" smtClean="0">
                <a:solidFill>
                  <a:srgbClr val="660033"/>
                </a:solidFill>
                <a:latin typeface="Verdana" charset="0"/>
              </a:rPr>
              <a:t>Partnership</a:t>
            </a:r>
            <a:endParaRPr lang="pt-BR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38" name="Line 33"/>
          <p:cNvSpPr>
            <a:spLocks noChangeShapeType="1"/>
          </p:cNvSpPr>
          <p:nvPr/>
        </p:nvSpPr>
        <p:spPr bwMode="auto">
          <a:xfrm>
            <a:off x="1162050" y="2379663"/>
            <a:ext cx="0" cy="233362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34"/>
          <p:cNvSpPr>
            <a:spLocks noChangeShapeType="1"/>
          </p:cNvSpPr>
          <p:nvPr/>
        </p:nvSpPr>
        <p:spPr bwMode="auto">
          <a:xfrm flipH="1">
            <a:off x="1154113" y="2574925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Text Box 35"/>
          <p:cNvSpPr txBox="1">
            <a:spLocks noChangeArrowheads="1"/>
          </p:cNvSpPr>
          <p:nvPr/>
        </p:nvSpPr>
        <p:spPr bwMode="auto">
          <a:xfrm>
            <a:off x="1235075" y="2338388"/>
            <a:ext cx="48879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Submarino </a:t>
            </a:r>
            <a:r>
              <a:rPr lang="pt-BR" b="0" dirty="0" err="1" smtClean="0">
                <a:latin typeface="Verdana" charset="0"/>
              </a:rPr>
              <a:t>or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>
                <a:latin typeface="Verdana" charset="0"/>
              </a:rPr>
              <a:t>Americanas.com</a:t>
            </a:r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 flipH="1">
            <a:off x="557213" y="310038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>
            <a:off x="652463" y="2851150"/>
            <a:ext cx="5715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Sponsor</a:t>
            </a:r>
            <a:r>
              <a:rPr lang="pt-BR" b="0" dirty="0" smtClean="0">
                <a:latin typeface="Verdana" charset="0"/>
              </a:rPr>
              <a:t> a virtual </a:t>
            </a:r>
            <a:r>
              <a:rPr lang="pt-BR" b="0" dirty="0" err="1" smtClean="0">
                <a:latin typeface="Verdana" charset="0"/>
              </a:rPr>
              <a:t>store</a:t>
            </a:r>
            <a:r>
              <a:rPr lang="pt-BR" b="0" dirty="0" smtClean="0">
                <a:latin typeface="Verdana" charset="0"/>
              </a:rPr>
              <a:t> to </a:t>
            </a:r>
            <a:r>
              <a:rPr lang="pt-BR" b="0" dirty="0" err="1" smtClean="0">
                <a:latin typeface="Verdana" charset="0"/>
              </a:rPr>
              <a:t>offer</a:t>
            </a:r>
            <a:r>
              <a:rPr lang="pt-BR" b="0" dirty="0" smtClean="0">
                <a:latin typeface="Verdana" charset="0"/>
              </a:rPr>
              <a:t>:</a:t>
            </a:r>
            <a:endParaRPr lang="pt-BR" b="0" dirty="0">
              <a:latin typeface="Verdana" charset="0"/>
            </a:endParaRPr>
          </a:p>
        </p:txBody>
      </p:sp>
      <p:sp>
        <p:nvSpPr>
          <p:cNvPr id="45" name="Line 38"/>
          <p:cNvSpPr>
            <a:spLocks noChangeShapeType="1"/>
          </p:cNvSpPr>
          <p:nvPr/>
        </p:nvSpPr>
        <p:spPr bwMode="auto">
          <a:xfrm>
            <a:off x="1162050" y="3297238"/>
            <a:ext cx="0" cy="690562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 flipH="1">
            <a:off x="1154113" y="3489325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Text Box 40"/>
          <p:cNvSpPr txBox="1">
            <a:spLocks noChangeArrowheads="1"/>
          </p:cNvSpPr>
          <p:nvPr/>
        </p:nvSpPr>
        <p:spPr bwMode="auto">
          <a:xfrm>
            <a:off x="1235075" y="3252788"/>
            <a:ext cx="25431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Health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products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Woman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well-being</a:t>
            </a:r>
            <a:endParaRPr lang="pt-BR" b="0" dirty="0">
              <a:latin typeface="Verdana" charset="0"/>
            </a:endParaRPr>
          </a:p>
        </p:txBody>
      </p:sp>
      <p:sp>
        <p:nvSpPr>
          <p:cNvPr id="48" name="Line 41"/>
          <p:cNvSpPr>
            <a:spLocks noChangeShapeType="1"/>
          </p:cNvSpPr>
          <p:nvPr/>
        </p:nvSpPr>
        <p:spPr bwMode="auto">
          <a:xfrm flipH="1">
            <a:off x="557213" y="450373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652463" y="4260850"/>
            <a:ext cx="5809816" cy="137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Brand</a:t>
            </a:r>
            <a:r>
              <a:rPr lang="pt-BR" b="0" dirty="0" smtClean="0">
                <a:latin typeface="Verdana" charset="0"/>
              </a:rPr>
              <a:t> visual </a:t>
            </a:r>
            <a:r>
              <a:rPr lang="pt-BR" b="0" dirty="0" err="1" smtClean="0">
                <a:latin typeface="Verdana" charset="0"/>
              </a:rPr>
              <a:t>guidelines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sz="800" b="0" dirty="0">
                <a:latin typeface="Verdana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pt-BR" b="0" dirty="0">
                <a:latin typeface="Verdana" charset="0"/>
              </a:rPr>
              <a:t>Banners - link</a:t>
            </a:r>
            <a:r>
              <a:rPr lang="pt-BR" b="0" dirty="0" smtClean="0">
                <a:latin typeface="Verdana" charset="0"/>
              </a:rPr>
              <a:t> to </a:t>
            </a:r>
            <a:r>
              <a:rPr lang="pt-BR" b="0" dirty="0" err="1" smtClean="0">
                <a:latin typeface="Verdana" charset="0"/>
              </a:rPr>
              <a:t>Nutrella’s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hotsite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Sponsor</a:t>
            </a:r>
            <a:r>
              <a:rPr lang="pt-BR" b="0" dirty="0" smtClean="0">
                <a:latin typeface="Verdana" charset="0"/>
              </a:rPr>
              <a:t> - </a:t>
            </a:r>
            <a:r>
              <a:rPr lang="pt-BR" b="0" dirty="0">
                <a:latin typeface="Verdana" charset="0"/>
              </a:rPr>
              <a:t>e-mail marketing </a:t>
            </a:r>
            <a:r>
              <a:rPr lang="pt-BR" sz="1600" dirty="0">
                <a:solidFill>
                  <a:srgbClr val="660033"/>
                </a:solidFill>
                <a:latin typeface="Verdana" charset="0"/>
              </a:rPr>
              <a:t>=</a:t>
            </a:r>
            <a:r>
              <a:rPr lang="pt-BR" sz="1600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sz="1600" dirty="0" err="1" smtClean="0">
                <a:solidFill>
                  <a:srgbClr val="660033"/>
                </a:solidFill>
                <a:latin typeface="Verdana" charset="0"/>
              </a:rPr>
              <a:t>acknowledgement</a:t>
            </a:r>
            <a:endParaRPr lang="pt-BR" sz="1600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flipH="1">
            <a:off x="557213" y="497363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44"/>
          <p:cNvSpPr>
            <a:spLocks noChangeShapeType="1"/>
          </p:cNvSpPr>
          <p:nvPr/>
        </p:nvSpPr>
        <p:spPr bwMode="auto">
          <a:xfrm flipH="1">
            <a:off x="557213" y="5446713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AutoShape 48"/>
          <p:cNvSpPr>
            <a:spLocks noChangeArrowheads="1"/>
          </p:cNvSpPr>
          <p:nvPr/>
        </p:nvSpPr>
        <p:spPr bwMode="auto">
          <a:xfrm>
            <a:off x="3716338" y="3436938"/>
            <a:ext cx="147637" cy="560387"/>
          </a:xfrm>
          <a:prstGeom prst="chevron">
            <a:avLst>
              <a:gd name="adj" fmla="val 44088"/>
            </a:avLst>
          </a:prstGeom>
          <a:solidFill>
            <a:srgbClr val="660033"/>
          </a:solidFill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Text Box 49"/>
          <p:cNvSpPr txBox="1">
            <a:spLocks noChangeArrowheads="1"/>
          </p:cNvSpPr>
          <p:nvPr/>
        </p:nvSpPr>
        <p:spPr bwMode="auto">
          <a:xfrm>
            <a:off x="3863975" y="3370263"/>
            <a:ext cx="2423984" cy="67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1600" i="1" dirty="0" err="1" smtClean="0">
                <a:solidFill>
                  <a:srgbClr val="660033"/>
                </a:solidFill>
                <a:latin typeface="Verdana" charset="0"/>
              </a:rPr>
              <a:t>already</a:t>
            </a:r>
            <a:r>
              <a:rPr lang="pt-BR" sz="1600" i="1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sz="1600" i="1" dirty="0" err="1" smtClean="0">
                <a:solidFill>
                  <a:srgbClr val="660033"/>
                </a:solidFill>
                <a:latin typeface="Verdana" charset="0"/>
              </a:rPr>
              <a:t>sold</a:t>
            </a:r>
            <a:r>
              <a:rPr lang="pt-BR" sz="1600" i="1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sz="1600" i="1" dirty="0" err="1" smtClean="0">
                <a:solidFill>
                  <a:srgbClr val="660033"/>
                </a:solidFill>
                <a:latin typeface="Verdana" charset="0"/>
              </a:rPr>
              <a:t>through</a:t>
            </a:r>
            <a:r>
              <a:rPr lang="pt-BR" sz="1600" i="1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sz="1600" i="1" dirty="0" err="1" smtClean="0">
                <a:solidFill>
                  <a:srgbClr val="660033"/>
                </a:solidFill>
                <a:latin typeface="Verdana" charset="0"/>
              </a:rPr>
              <a:t>these</a:t>
            </a:r>
            <a:r>
              <a:rPr lang="pt-BR" sz="1600" i="1" dirty="0" smtClean="0">
                <a:solidFill>
                  <a:srgbClr val="660033"/>
                </a:solidFill>
                <a:latin typeface="Verdana" charset="0"/>
              </a:rPr>
              <a:t> sites</a:t>
            </a:r>
            <a:endParaRPr lang="pt-BR" sz="1600" i="1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56" name="Line 50"/>
          <p:cNvSpPr>
            <a:spLocks noChangeShapeType="1"/>
          </p:cNvSpPr>
          <p:nvPr/>
        </p:nvSpPr>
        <p:spPr bwMode="auto">
          <a:xfrm flipH="1">
            <a:off x="1154113" y="394970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6336859" y="3398637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latin typeface="Verdana" charset="0"/>
              </a:rPr>
              <a:t>Internet</a:t>
            </a:r>
          </a:p>
        </p:txBody>
      </p:sp>
      <p:pic>
        <p:nvPicPr>
          <p:cNvPr id="52" name="Picture 46" descr="Selo_apres_parcer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1839" r="5756"/>
          <a:stretch>
            <a:fillRect/>
          </a:stretch>
        </p:blipFill>
        <p:spPr bwMode="auto">
          <a:xfrm>
            <a:off x="7326313" y="3689350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47" descr="Selo_apres_awarenes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6880225" y="369411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2515534" y="6180138"/>
            <a:ext cx="458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Virtual </a:t>
            </a:r>
            <a:r>
              <a:rPr lang="pt-BR" sz="2400" i="1" dirty="0" err="1" smtClean="0">
                <a:latin typeface="Verdana" charset="0"/>
              </a:rPr>
              <a:t>Shelf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1600" b="0" i="1" dirty="0">
                <a:latin typeface="Verdana" charset="0"/>
              </a:rPr>
              <a:t>(banner home)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70661" name="Picture 5" descr="Submarino_hom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0"/>
            <a:ext cx="7632700" cy="60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683" name="Picture 5" descr="Submarino_mund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300" y="0"/>
            <a:ext cx="7618413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15533" y="6180138"/>
            <a:ext cx="48307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Virtual </a:t>
            </a:r>
            <a:r>
              <a:rPr lang="pt-BR" sz="2400" i="1" dirty="0" err="1" smtClean="0">
                <a:latin typeface="Verdana" charset="0"/>
              </a:rPr>
              <a:t>Shelf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1600" b="0" i="1" dirty="0" smtClean="0">
                <a:latin typeface="Verdana" charset="0"/>
              </a:rPr>
              <a:t>(“World” </a:t>
            </a:r>
            <a:r>
              <a:rPr lang="pt-BR" sz="1600" b="0" i="1" dirty="0" err="1" smtClean="0">
                <a:latin typeface="Verdana" charset="0"/>
              </a:rPr>
              <a:t>section</a:t>
            </a:r>
            <a:r>
              <a:rPr lang="pt-BR" sz="1600" b="0" i="1" dirty="0" smtClean="0">
                <a:latin typeface="Verdana" charset="0"/>
              </a:rPr>
              <a:t> link)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1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07" name="Picture 7" descr="Fundo_barra_animada_nutrel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0"/>
            <a:ext cx="7635875" cy="60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10" name="Picture 10" descr="Barr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888" y="1357313"/>
            <a:ext cx="7551737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15534" y="6180138"/>
            <a:ext cx="458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Virtual </a:t>
            </a:r>
            <a:r>
              <a:rPr lang="pt-BR" sz="2400" i="1" dirty="0" err="1" smtClean="0">
                <a:latin typeface="Verdana" charset="0"/>
              </a:rPr>
              <a:t>Shelf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store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57" name="AutoShape 28"/>
          <p:cNvSpPr>
            <a:spLocks noChangeArrowheads="1"/>
          </p:cNvSpPr>
          <p:nvPr/>
        </p:nvSpPr>
        <p:spPr bwMode="auto">
          <a:xfrm>
            <a:off x="228600" y="1812925"/>
            <a:ext cx="6245225" cy="3582988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6600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Text Box 29"/>
          <p:cNvSpPr txBox="1">
            <a:spLocks noChangeArrowheads="1"/>
          </p:cNvSpPr>
          <p:nvPr/>
        </p:nvSpPr>
        <p:spPr bwMode="auto">
          <a:xfrm>
            <a:off x="398463" y="1884363"/>
            <a:ext cx="6183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solidFill>
                  <a:srgbClr val="660033"/>
                </a:solidFill>
                <a:latin typeface="Verdana" charset="0"/>
              </a:rPr>
              <a:t>AdWords</a:t>
            </a:r>
          </a:p>
        </p:txBody>
      </p:sp>
      <p:sp>
        <p:nvSpPr>
          <p:cNvPr id="59" name="Line 30"/>
          <p:cNvSpPr>
            <a:spLocks noChangeShapeType="1"/>
          </p:cNvSpPr>
          <p:nvPr/>
        </p:nvSpPr>
        <p:spPr bwMode="auto">
          <a:xfrm>
            <a:off x="565150" y="2362200"/>
            <a:ext cx="0" cy="2001838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31"/>
          <p:cNvSpPr>
            <a:spLocks noChangeShapeType="1"/>
          </p:cNvSpPr>
          <p:nvPr/>
        </p:nvSpPr>
        <p:spPr bwMode="auto">
          <a:xfrm flipH="1">
            <a:off x="557213" y="265588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652463" y="2435225"/>
            <a:ext cx="571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Same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airing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schedule</a:t>
            </a:r>
            <a:r>
              <a:rPr lang="pt-BR" b="0" dirty="0" smtClean="0">
                <a:latin typeface="Verdana" charset="0"/>
              </a:rPr>
              <a:t> as </a:t>
            </a:r>
            <a:r>
              <a:rPr lang="pt-BR" b="0" dirty="0" err="1" smtClean="0">
                <a:latin typeface="Verdana" charset="0"/>
              </a:rPr>
              <a:t>the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smtClean="0">
                <a:latin typeface="Verdana" charset="0"/>
              </a:rPr>
              <a:t>virtual </a:t>
            </a:r>
            <a:r>
              <a:rPr lang="pt-BR" b="0" dirty="0" err="1" smtClean="0">
                <a:latin typeface="Verdana" charset="0"/>
              </a:rPr>
              <a:t>shelf</a:t>
            </a:r>
            <a:endParaRPr lang="pt-BR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62" name="Line 33"/>
          <p:cNvSpPr>
            <a:spLocks noChangeShapeType="1"/>
          </p:cNvSpPr>
          <p:nvPr/>
        </p:nvSpPr>
        <p:spPr bwMode="auto">
          <a:xfrm flipH="1">
            <a:off x="557213" y="314483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Text Box 34"/>
          <p:cNvSpPr txBox="1">
            <a:spLocks noChangeArrowheads="1"/>
          </p:cNvSpPr>
          <p:nvPr/>
        </p:nvSpPr>
        <p:spPr bwMode="auto">
          <a:xfrm>
            <a:off x="652463" y="2895600"/>
            <a:ext cx="5715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Keywords</a:t>
            </a:r>
            <a:r>
              <a:rPr lang="pt-BR" b="0" dirty="0" smtClean="0">
                <a:latin typeface="Verdana" charset="0"/>
              </a:rPr>
              <a:t> programming - </a:t>
            </a:r>
            <a:r>
              <a:rPr lang="pt-BR" b="0" dirty="0">
                <a:latin typeface="Verdana" charset="0"/>
              </a:rPr>
              <a:t>Google</a:t>
            </a:r>
          </a:p>
        </p:txBody>
      </p:sp>
      <p:sp>
        <p:nvSpPr>
          <p:cNvPr id="64" name="Line 35"/>
          <p:cNvSpPr>
            <a:spLocks noChangeShapeType="1"/>
          </p:cNvSpPr>
          <p:nvPr/>
        </p:nvSpPr>
        <p:spPr bwMode="auto">
          <a:xfrm>
            <a:off x="1162050" y="3341688"/>
            <a:ext cx="0" cy="360362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36"/>
          <p:cNvSpPr>
            <a:spLocks noChangeShapeType="1"/>
          </p:cNvSpPr>
          <p:nvPr/>
        </p:nvSpPr>
        <p:spPr bwMode="auto">
          <a:xfrm flipH="1">
            <a:off x="1154113" y="3662363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1235075" y="3340100"/>
            <a:ext cx="4489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First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result</a:t>
            </a:r>
            <a:r>
              <a:rPr lang="pt-BR" b="0" dirty="0" smtClean="0">
                <a:latin typeface="Verdana" charset="0"/>
              </a:rPr>
              <a:t> for</a:t>
            </a:r>
          </a:p>
          <a:p>
            <a:r>
              <a:rPr lang="pt-BR" b="0" dirty="0" err="1" smtClean="0">
                <a:latin typeface="Verdana" charset="0"/>
              </a:rPr>
              <a:t>specific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searches</a:t>
            </a:r>
            <a:endParaRPr lang="pt-BR" b="0" dirty="0">
              <a:latin typeface="Verdana" charset="0"/>
            </a:endParaRPr>
          </a:p>
        </p:txBody>
      </p:sp>
      <p:sp>
        <p:nvSpPr>
          <p:cNvPr id="67" name="AutoShape 41"/>
          <p:cNvSpPr>
            <a:spLocks noChangeArrowheads="1"/>
          </p:cNvSpPr>
          <p:nvPr/>
        </p:nvSpPr>
        <p:spPr bwMode="auto">
          <a:xfrm>
            <a:off x="3347903" y="3376613"/>
            <a:ext cx="147637" cy="560387"/>
          </a:xfrm>
          <a:prstGeom prst="chevron">
            <a:avLst>
              <a:gd name="adj" fmla="val 44088"/>
            </a:avLst>
          </a:prstGeom>
          <a:solidFill>
            <a:srgbClr val="660033"/>
          </a:solidFill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Text Box 42"/>
          <p:cNvSpPr txBox="1">
            <a:spLocks noChangeArrowheads="1"/>
          </p:cNvSpPr>
          <p:nvPr/>
        </p:nvSpPr>
        <p:spPr bwMode="auto">
          <a:xfrm>
            <a:off x="3548651" y="3343423"/>
            <a:ext cx="2901176" cy="67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1600" i="1" dirty="0" err="1" smtClean="0">
                <a:solidFill>
                  <a:srgbClr val="660033"/>
                </a:solidFill>
                <a:latin typeface="Verdana" charset="0"/>
              </a:rPr>
              <a:t>increased</a:t>
            </a:r>
            <a:endParaRPr lang="pt-BR" sz="1600" i="1" dirty="0" smtClean="0">
              <a:solidFill>
                <a:srgbClr val="660033"/>
              </a:solidFill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sz="1600" i="1" dirty="0" err="1" smtClean="0">
                <a:solidFill>
                  <a:srgbClr val="660033"/>
                </a:solidFill>
                <a:latin typeface="Verdana" charset="0"/>
              </a:rPr>
              <a:t>acknowledgement</a:t>
            </a:r>
            <a:endParaRPr lang="pt-BR" sz="1600" i="1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69" name="Line 43"/>
          <p:cNvSpPr>
            <a:spLocks noChangeShapeType="1"/>
          </p:cNvSpPr>
          <p:nvPr/>
        </p:nvSpPr>
        <p:spPr bwMode="auto">
          <a:xfrm flipH="1">
            <a:off x="557213" y="4327525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652463" y="4078288"/>
            <a:ext cx="5715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Words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like</a:t>
            </a:r>
            <a:r>
              <a:rPr lang="pt-BR" b="0" dirty="0" smtClean="0">
                <a:latin typeface="Verdana" charset="0"/>
              </a:rPr>
              <a:t>:</a:t>
            </a:r>
            <a:endParaRPr lang="pt-BR" b="0" dirty="0">
              <a:latin typeface="Verdana" charset="0"/>
            </a:endParaRPr>
          </a:p>
        </p:txBody>
      </p:sp>
      <p:sp>
        <p:nvSpPr>
          <p:cNvPr id="71" name="Line 45"/>
          <p:cNvSpPr>
            <a:spLocks noChangeShapeType="1"/>
          </p:cNvSpPr>
          <p:nvPr/>
        </p:nvSpPr>
        <p:spPr bwMode="auto">
          <a:xfrm>
            <a:off x="1162050" y="4524375"/>
            <a:ext cx="0" cy="357188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46"/>
          <p:cNvSpPr>
            <a:spLocks noChangeShapeType="1"/>
          </p:cNvSpPr>
          <p:nvPr/>
        </p:nvSpPr>
        <p:spPr bwMode="auto">
          <a:xfrm flipH="1">
            <a:off x="1154113" y="484505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Text Box 47"/>
          <p:cNvSpPr txBox="1">
            <a:spLocks noChangeArrowheads="1"/>
          </p:cNvSpPr>
          <p:nvPr/>
        </p:nvSpPr>
        <p:spPr bwMode="auto">
          <a:xfrm>
            <a:off x="1235075" y="4522788"/>
            <a:ext cx="5152495" cy="74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Health</a:t>
            </a:r>
            <a:r>
              <a:rPr lang="pt-BR" b="0" dirty="0" smtClean="0">
                <a:latin typeface="Verdana" charset="0"/>
              </a:rPr>
              <a:t>, </a:t>
            </a:r>
            <a:r>
              <a:rPr lang="pt-BR" b="0" dirty="0" err="1" smtClean="0">
                <a:latin typeface="Verdana" charset="0"/>
              </a:rPr>
              <a:t>Well-being</a:t>
            </a:r>
            <a:r>
              <a:rPr lang="pt-BR" b="0" dirty="0" smtClean="0">
                <a:latin typeface="Verdana" charset="0"/>
              </a:rPr>
              <a:t>, </a:t>
            </a:r>
            <a:r>
              <a:rPr lang="pt-BR" b="0" dirty="0" err="1" smtClean="0">
                <a:latin typeface="Verdana" charset="0"/>
              </a:rPr>
              <a:t>Woman</a:t>
            </a:r>
            <a:r>
              <a:rPr lang="pt-BR" b="0" dirty="0" smtClean="0">
                <a:latin typeface="Verdana" charset="0"/>
              </a:rPr>
              <a:t>, </a:t>
            </a:r>
            <a:r>
              <a:rPr lang="pt-BR" b="0" dirty="0" err="1" smtClean="0">
                <a:latin typeface="Verdana" charset="0"/>
              </a:rPr>
              <a:t>Store</a:t>
            </a:r>
            <a:r>
              <a:rPr lang="pt-BR" b="0" dirty="0" smtClean="0">
                <a:latin typeface="Verdana" charset="0"/>
              </a:rPr>
              <a:t>, </a:t>
            </a:r>
            <a:r>
              <a:rPr lang="pt-BR" b="0" dirty="0" err="1" smtClean="0">
                <a:latin typeface="Verdana" charset="0"/>
              </a:rPr>
              <a:t>Grains</a:t>
            </a:r>
            <a:r>
              <a:rPr lang="pt-BR" b="0" dirty="0" smtClean="0">
                <a:latin typeface="Verdana" charset="0"/>
              </a:rPr>
              <a:t>, </a:t>
            </a:r>
            <a:r>
              <a:rPr lang="pt-BR" b="0" dirty="0" err="1" smtClean="0">
                <a:latin typeface="Verdana" charset="0"/>
              </a:rPr>
              <a:t>Oats</a:t>
            </a:r>
            <a:r>
              <a:rPr lang="pt-BR" b="0" dirty="0" smtClean="0">
                <a:latin typeface="Verdana" charset="0"/>
              </a:rPr>
              <a:t>, Bread, </a:t>
            </a:r>
            <a:r>
              <a:rPr lang="pt-BR" b="0" dirty="0" err="1" smtClean="0">
                <a:latin typeface="Verdana" charset="0"/>
              </a:rPr>
              <a:t>Beauty</a:t>
            </a:r>
            <a:r>
              <a:rPr lang="pt-BR" b="0" dirty="0" smtClean="0">
                <a:latin typeface="Verdana" charset="0"/>
              </a:rPr>
              <a:t>, </a:t>
            </a:r>
            <a:r>
              <a:rPr lang="pt-BR" b="0" dirty="0" err="1" smtClean="0">
                <a:latin typeface="Verdana" charset="0"/>
              </a:rPr>
              <a:t>Wholewheat</a:t>
            </a:r>
            <a:r>
              <a:rPr lang="pt-BR" b="0" dirty="0" smtClean="0">
                <a:latin typeface="Verdana" charset="0"/>
              </a:rPr>
              <a:t>, </a:t>
            </a:r>
            <a:r>
              <a:rPr lang="pt-BR" b="0" dirty="0" err="1" smtClean="0">
                <a:latin typeface="Verdana" charset="0"/>
              </a:rPr>
              <a:t>Female</a:t>
            </a:r>
            <a:endParaRPr lang="pt-BR" b="0" dirty="0">
              <a:latin typeface="Verdana" charset="0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6336859" y="3398637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latin typeface="Verdana" charset="0"/>
              </a:rPr>
              <a:t>Internet</a:t>
            </a:r>
          </a:p>
        </p:txBody>
      </p:sp>
      <p:pic>
        <p:nvPicPr>
          <p:cNvPr id="52" name="Picture 46" descr="Selo_apres_parcer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1839" r="5756"/>
          <a:stretch>
            <a:fillRect/>
          </a:stretch>
        </p:blipFill>
        <p:spPr bwMode="auto">
          <a:xfrm>
            <a:off x="7326313" y="3689350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47" descr="Selo_apres_awarenes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6880225" y="369411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7" name="Picture 23" descr="Woman Thinking"/>
          <p:cNvPicPr>
            <a:picLocks noChangeAspect="1" noChangeArrowheads="1"/>
          </p:cNvPicPr>
          <p:nvPr/>
        </p:nvPicPr>
        <p:blipFill>
          <a:blip r:embed="rId2"/>
          <a:srcRect r="49986" b="19438"/>
          <a:stretch>
            <a:fillRect/>
          </a:stretch>
        </p:blipFill>
        <p:spPr bwMode="auto">
          <a:xfrm>
            <a:off x="6286500" y="3765550"/>
            <a:ext cx="28575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4" name="Picture 30" descr="mulher pensan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92588"/>
            <a:ext cx="2757488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3" name="Picture 29" descr="http://www.dietcentralnews.com/images/Thinking%20Woman.jpg"/>
          <p:cNvPicPr>
            <a:picLocks noChangeAspect="1" noChangeArrowheads="1"/>
          </p:cNvPicPr>
          <p:nvPr/>
        </p:nvPicPr>
        <p:blipFill>
          <a:blip r:embed="rId4"/>
          <a:srcRect b="38412"/>
          <a:stretch>
            <a:fillRect/>
          </a:stretch>
        </p:blipFill>
        <p:spPr bwMode="auto">
          <a:xfrm>
            <a:off x="2897188" y="3752850"/>
            <a:ext cx="32067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7" name="AutoShape 33"/>
          <p:cNvSpPr>
            <a:spLocks noChangeArrowheads="1"/>
          </p:cNvSpPr>
          <p:nvPr/>
        </p:nvSpPr>
        <p:spPr bwMode="auto">
          <a:xfrm>
            <a:off x="1731963" y="5948363"/>
            <a:ext cx="5594350" cy="566737"/>
          </a:xfrm>
          <a:prstGeom prst="roundRect">
            <a:avLst>
              <a:gd name="adj" fmla="val 47338"/>
            </a:avLst>
          </a:prstGeom>
          <a:solidFill>
            <a:schemeClr val="bg1"/>
          </a:solidFill>
          <a:ln w="76200">
            <a:solidFill>
              <a:srgbClr val="9933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12900" y="5867400"/>
            <a:ext cx="579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000" b="0" i="1">
                <a:latin typeface="Verdana" charset="0"/>
              </a:rPr>
              <a:t>desired consumer belief</a:t>
            </a:r>
            <a:endParaRPr lang="pt-BR" sz="3000" b="0">
              <a:latin typeface="Verdan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3790" y="2665413"/>
            <a:ext cx="2633578" cy="174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b="0" i="1" dirty="0" smtClean="0">
                <a:latin typeface="Verdana" charset="0"/>
              </a:rPr>
              <a:t>“</a:t>
            </a:r>
            <a:r>
              <a:rPr lang="pt-BR" b="0" i="1" dirty="0" err="1" smtClean="0">
                <a:latin typeface="Verdana" charset="0"/>
              </a:rPr>
              <a:t>Those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new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flavours</a:t>
            </a:r>
            <a:r>
              <a:rPr lang="pt-BR" b="0" i="1" dirty="0" smtClean="0">
                <a:latin typeface="Verdana" charset="0"/>
              </a:rPr>
              <a:t> are </a:t>
            </a:r>
            <a:r>
              <a:rPr lang="pt-BR" b="0" i="1" dirty="0" err="1" smtClean="0">
                <a:latin typeface="Verdana" charset="0"/>
              </a:rPr>
              <a:t>so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tasty</a:t>
            </a:r>
            <a:r>
              <a:rPr lang="pt-BR" b="0" i="1" dirty="0" smtClean="0">
                <a:latin typeface="Verdana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pt-BR" b="0" i="1" dirty="0" smtClean="0">
                <a:latin typeface="Verdana" charset="0"/>
              </a:rPr>
              <a:t>In </a:t>
            </a:r>
            <a:r>
              <a:rPr lang="pt-BR" b="0" i="1" dirty="0" err="1" smtClean="0">
                <a:latin typeface="Verdana" charset="0"/>
              </a:rPr>
              <a:t>addition</a:t>
            </a:r>
            <a:r>
              <a:rPr lang="pt-BR" b="0" i="1" dirty="0" smtClean="0">
                <a:latin typeface="Verdana" charset="0"/>
              </a:rPr>
              <a:t> to </a:t>
            </a:r>
            <a:r>
              <a:rPr lang="pt-BR" b="0" i="1" dirty="0" err="1" smtClean="0">
                <a:latin typeface="Verdana" charset="0"/>
              </a:rPr>
              <a:t>that</a:t>
            </a:r>
            <a:r>
              <a:rPr lang="pt-BR" b="0" i="1" dirty="0" smtClean="0">
                <a:latin typeface="Verdana" charset="0"/>
              </a:rPr>
              <a:t>, </a:t>
            </a:r>
            <a:r>
              <a:rPr lang="pt-BR" b="0" i="1" dirty="0" err="1" smtClean="0">
                <a:latin typeface="Verdana" charset="0"/>
              </a:rPr>
              <a:t>there</a:t>
            </a:r>
            <a:r>
              <a:rPr lang="pt-BR" b="0" i="1" dirty="0" smtClean="0">
                <a:latin typeface="Verdana" charset="0"/>
              </a:rPr>
              <a:t> are no artificial </a:t>
            </a:r>
            <a:r>
              <a:rPr lang="pt-BR" b="0" i="1" dirty="0" err="1" smtClean="0">
                <a:latin typeface="Verdana" charset="0"/>
              </a:rPr>
              <a:t>conservatives</a:t>
            </a:r>
            <a:r>
              <a:rPr lang="pt-BR" b="0" i="1" dirty="0" smtClean="0">
                <a:latin typeface="Verdana" charset="0"/>
              </a:rPr>
              <a:t>!”</a:t>
            </a:r>
            <a:endParaRPr lang="pt-BR" b="0" i="1" dirty="0">
              <a:latin typeface="Verdana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088105" y="2155825"/>
            <a:ext cx="3315369" cy="174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b="0" i="1" dirty="0" smtClean="0">
                <a:latin typeface="Verdana" charset="0"/>
              </a:rPr>
              <a:t>“</a:t>
            </a:r>
            <a:r>
              <a:rPr lang="pt-BR" b="0" i="1" dirty="0" err="1" smtClean="0">
                <a:latin typeface="Verdana" charset="0"/>
              </a:rPr>
              <a:t>Guess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what</a:t>
            </a:r>
            <a:r>
              <a:rPr lang="pt-BR" b="0" i="1" dirty="0" smtClean="0">
                <a:latin typeface="Verdana" charset="0"/>
              </a:rPr>
              <a:t>? Just </a:t>
            </a:r>
            <a:r>
              <a:rPr lang="pt-BR" b="0" i="1" dirty="0" err="1" smtClean="0">
                <a:latin typeface="Verdana" charset="0"/>
              </a:rPr>
              <a:t>saw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at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the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market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an</a:t>
            </a:r>
            <a:r>
              <a:rPr lang="pt-BR" b="0" i="1" dirty="0" smtClean="0">
                <a:latin typeface="Verdana" charset="0"/>
              </a:rPr>
              <a:t> ultra </a:t>
            </a:r>
            <a:r>
              <a:rPr lang="pt-BR" b="0" i="1" dirty="0" err="1" smtClean="0">
                <a:latin typeface="Verdana" charset="0"/>
              </a:rPr>
              <a:t>healthy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product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that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seems</a:t>
            </a:r>
            <a:r>
              <a:rPr lang="pt-BR" b="0" i="1" dirty="0" smtClean="0">
                <a:latin typeface="Verdana" charset="0"/>
              </a:rPr>
              <a:t> to </a:t>
            </a:r>
            <a:r>
              <a:rPr lang="pt-BR" b="0" i="1" dirty="0" err="1" smtClean="0">
                <a:latin typeface="Verdana" charset="0"/>
              </a:rPr>
              <a:t>be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so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tasty</a:t>
            </a:r>
            <a:r>
              <a:rPr lang="pt-BR" b="0" i="1" dirty="0" smtClean="0">
                <a:latin typeface="Verdana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pt-BR" b="0" i="1" dirty="0" err="1" smtClean="0">
                <a:latin typeface="Verdana" charset="0"/>
              </a:rPr>
              <a:t>I’ll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definitely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give</a:t>
            </a:r>
            <a:r>
              <a:rPr lang="pt-BR" b="0" i="1" dirty="0" smtClean="0">
                <a:latin typeface="Verdana" charset="0"/>
              </a:rPr>
              <a:t> it a </a:t>
            </a:r>
            <a:r>
              <a:rPr lang="pt-BR" b="0" i="1" dirty="0" err="1" smtClean="0">
                <a:latin typeface="Verdana" charset="0"/>
              </a:rPr>
              <a:t>try</a:t>
            </a:r>
            <a:r>
              <a:rPr lang="pt-BR" b="0" i="1" dirty="0" smtClean="0">
                <a:latin typeface="Verdana" charset="0"/>
              </a:rPr>
              <a:t>!”</a:t>
            </a:r>
            <a:endParaRPr lang="pt-BR" b="0" i="1" dirty="0">
              <a:latin typeface="Verdana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730167" y="2294355"/>
            <a:ext cx="2333625" cy="174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b="0" i="1" dirty="0" smtClean="0">
                <a:latin typeface="Verdana" charset="0"/>
              </a:rPr>
              <a:t>“</a:t>
            </a:r>
            <a:r>
              <a:rPr lang="pt-BR" b="0" i="1" dirty="0" err="1" smtClean="0">
                <a:latin typeface="Verdana" charset="0"/>
              </a:rPr>
              <a:t>Wow</a:t>
            </a:r>
            <a:r>
              <a:rPr lang="pt-BR" b="0" i="1" dirty="0" smtClean="0">
                <a:latin typeface="Verdana" charset="0"/>
              </a:rPr>
              <a:t>, </a:t>
            </a:r>
            <a:r>
              <a:rPr lang="pt-BR" b="0" i="1" dirty="0" err="1" smtClean="0">
                <a:latin typeface="Verdana" charset="0"/>
              </a:rPr>
              <a:t>Nutrella</a:t>
            </a:r>
            <a:r>
              <a:rPr lang="pt-BR" b="0" i="1" dirty="0" smtClean="0">
                <a:latin typeface="Verdana" charset="0"/>
              </a:rPr>
              <a:t> is natural </a:t>
            </a:r>
            <a:r>
              <a:rPr lang="pt-BR" b="0" i="1" dirty="0" err="1" smtClean="0">
                <a:latin typeface="Verdana" charset="0"/>
              </a:rPr>
              <a:t>and</a:t>
            </a:r>
            <a:r>
              <a:rPr lang="pt-BR" b="0" i="1" dirty="0" smtClean="0">
                <a:latin typeface="Verdana" charset="0"/>
              </a:rPr>
              <a:t> a 100% </a:t>
            </a:r>
            <a:r>
              <a:rPr lang="pt-BR" b="0" i="1" dirty="0" err="1" smtClean="0">
                <a:latin typeface="Verdana" charset="0"/>
              </a:rPr>
              <a:t>whole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wheat</a:t>
            </a:r>
            <a:r>
              <a:rPr lang="pt-BR" b="0" i="1" dirty="0" smtClean="0">
                <a:latin typeface="Verdana" charset="0"/>
              </a:rPr>
              <a:t>. It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must</a:t>
            </a:r>
            <a:r>
              <a:rPr lang="pt-BR" b="0" i="1" dirty="0" smtClean="0">
                <a:latin typeface="Verdana" charset="0"/>
              </a:rPr>
              <a:t/>
            </a:r>
            <a:br>
              <a:rPr lang="pt-BR" b="0" i="1" dirty="0" smtClean="0">
                <a:latin typeface="Verdana" charset="0"/>
              </a:rPr>
            </a:br>
            <a:r>
              <a:rPr lang="pt-BR" b="0" i="1" dirty="0" err="1" smtClean="0">
                <a:latin typeface="Verdana" charset="0"/>
              </a:rPr>
              <a:t>be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really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healthy</a:t>
            </a:r>
            <a:r>
              <a:rPr lang="pt-BR" b="0" i="1" dirty="0" smtClean="0">
                <a:latin typeface="Verdana" charset="0"/>
              </a:rPr>
              <a:t>!</a:t>
            </a:r>
            <a:r>
              <a:rPr lang="pt-BR" b="0" i="1" dirty="0">
                <a:latin typeface="Verdana" charset="0"/>
              </a:rPr>
              <a:t>”</a:t>
            </a:r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3410117" y="-1263650"/>
            <a:ext cx="9144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15000" i="1" dirty="0">
                <a:solidFill>
                  <a:schemeClr val="folHlink"/>
                </a:solidFill>
                <a:latin typeface="Verdana" charset="0"/>
              </a:rPr>
              <a:t>!</a:t>
            </a: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-320843" y="17463"/>
            <a:ext cx="4718217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600" dirty="0" err="1" smtClean="0">
                <a:latin typeface="Verdana" charset="0"/>
              </a:rPr>
              <a:t>Differentiation</a:t>
            </a:r>
            <a:endParaRPr lang="pt-BR" sz="3600" dirty="0">
              <a:latin typeface="Verdana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45957" y="756986"/>
            <a:ext cx="3089275" cy="1020763"/>
            <a:chOff x="5478379" y="596565"/>
            <a:chExt cx="3089275" cy="1020763"/>
          </a:xfrm>
        </p:grpSpPr>
        <p:sp>
          <p:nvSpPr>
            <p:cNvPr id="27" name="AutoShape 27"/>
            <p:cNvSpPr>
              <a:spLocks noChangeArrowheads="1"/>
            </p:cNvSpPr>
            <p:nvPr/>
          </p:nvSpPr>
          <p:spPr bwMode="auto">
            <a:xfrm>
              <a:off x="5478379" y="656890"/>
              <a:ext cx="2965450" cy="960438"/>
            </a:xfrm>
            <a:prstGeom prst="roundRect">
              <a:avLst>
                <a:gd name="adj" fmla="val 15231"/>
              </a:avLst>
            </a:prstGeom>
            <a:solidFill>
              <a:schemeClr val="bg1"/>
            </a:solidFill>
            <a:ln w="762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5613317" y="596565"/>
              <a:ext cx="13858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pt-BR" sz="2400" b="0" i="1" dirty="0" err="1" smtClean="0">
                  <a:latin typeface="Verdana" charset="0"/>
                </a:rPr>
                <a:t>rightly</a:t>
              </a:r>
              <a:endParaRPr lang="pt-BR" sz="2400" b="0" i="1" dirty="0">
                <a:latin typeface="Verdana" charset="0"/>
              </a:endParaRPr>
            </a:p>
          </p:txBody>
        </p:sp>
        <p:sp>
          <p:nvSpPr>
            <p:cNvPr id="29" name="Text Box 25"/>
            <p:cNvSpPr txBox="1">
              <a:spLocks noChangeArrowheads="1"/>
            </p:cNvSpPr>
            <p:nvPr/>
          </p:nvSpPr>
          <p:spPr bwMode="auto">
            <a:xfrm>
              <a:off x="5573629" y="1233153"/>
              <a:ext cx="29940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pt-BR" i="1" dirty="0" smtClean="0">
                  <a:latin typeface="Verdana" charset="0"/>
                </a:rPr>
                <a:t>   </a:t>
              </a:r>
              <a:r>
                <a:rPr lang="pt-BR" i="1" dirty="0" err="1" smtClean="0">
                  <a:latin typeface="Verdana" charset="0"/>
                </a:rPr>
                <a:t>this</a:t>
              </a:r>
              <a:r>
                <a:rPr lang="pt-BR" i="1" dirty="0" smtClean="0">
                  <a:latin typeface="Verdana" charset="0"/>
                </a:rPr>
                <a:t> </a:t>
              </a:r>
              <a:r>
                <a:rPr lang="pt-BR" i="1" dirty="0" err="1" smtClean="0">
                  <a:latin typeface="Verdana" charset="0"/>
                </a:rPr>
                <a:t>product</a:t>
              </a:r>
              <a:r>
                <a:rPr lang="pt-BR" i="1" dirty="0" smtClean="0">
                  <a:latin typeface="Verdana" charset="0"/>
                </a:rPr>
                <a:t> </a:t>
              </a:r>
              <a:r>
                <a:rPr lang="pt-BR" i="1" dirty="0" err="1" smtClean="0">
                  <a:latin typeface="Verdana" charset="0"/>
                </a:rPr>
                <a:t>line</a:t>
              </a:r>
              <a:endParaRPr lang="pt-BR" i="1" dirty="0">
                <a:latin typeface="Verdana" charset="0"/>
              </a:endParaRP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6041942" y="879140"/>
              <a:ext cx="24257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2400" b="0" i="1" dirty="0" err="1" smtClean="0">
                  <a:latin typeface="Verdana" charset="0"/>
                </a:rPr>
                <a:t>positioning</a:t>
              </a:r>
              <a:endParaRPr lang="pt-BR" sz="2400" b="0" i="1" dirty="0">
                <a:latin typeface="Verdan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7" grpId="0" animBg="1"/>
      <p:bldP spid="6147" grpId="0"/>
      <p:bldP spid="6148" grpId="0"/>
      <p:bldP spid="6149" grpId="0"/>
      <p:bldP spid="6150" grpId="0"/>
      <p:bldP spid="6175" grpId="0"/>
      <p:bldP spid="617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6336859" y="3398637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6413308" y="4333923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Park</a:t>
            </a:r>
            <a:endParaRPr lang="pt-BR" sz="1600" b="0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6336859" y="3398637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33" name="AutoShape 28"/>
          <p:cNvSpPr>
            <a:spLocks noChangeArrowheads="1"/>
          </p:cNvSpPr>
          <p:nvPr/>
        </p:nvSpPr>
        <p:spPr bwMode="auto">
          <a:xfrm>
            <a:off x="228600" y="2727325"/>
            <a:ext cx="6245225" cy="2770188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398463" y="2798763"/>
            <a:ext cx="5946775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 smtClean="0">
                <a:solidFill>
                  <a:srgbClr val="CC0000"/>
                </a:solidFill>
                <a:latin typeface="Verdana" charset="0"/>
              </a:rPr>
              <a:t>Nutrella</a:t>
            </a:r>
            <a:r>
              <a:rPr lang="pt-BR" sz="2000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CC0000"/>
                </a:solidFill>
                <a:latin typeface="Verdana" charset="0"/>
              </a:rPr>
              <a:t>Sportsmen</a:t>
            </a:r>
            <a:r>
              <a:rPr lang="pt-BR" sz="2000" dirty="0" smtClean="0">
                <a:solidFill>
                  <a:srgbClr val="CC0000"/>
                </a:solidFill>
                <a:latin typeface="Verdana" charset="0"/>
              </a:rPr>
              <a:t>/ </a:t>
            </a:r>
            <a:r>
              <a:rPr lang="pt-BR" sz="2000" dirty="0" err="1" smtClean="0">
                <a:solidFill>
                  <a:srgbClr val="CC0000"/>
                </a:solidFill>
                <a:latin typeface="Verdana" charset="0"/>
              </a:rPr>
              <a:t>Sportswomen</a:t>
            </a:r>
            <a:endParaRPr lang="pt-BR" sz="2000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565150" y="3276600"/>
            <a:ext cx="0" cy="1903413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31"/>
          <p:cNvSpPr>
            <a:spLocks noChangeShapeType="1"/>
          </p:cNvSpPr>
          <p:nvPr/>
        </p:nvSpPr>
        <p:spPr bwMode="auto">
          <a:xfrm flipH="1">
            <a:off x="557213" y="357028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652463" y="3349625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Three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athletes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en-US" b="0" dirty="0" smtClean="0">
                <a:latin typeface="Verdana" charset="0"/>
              </a:rPr>
              <a:t>–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physical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activities</a:t>
            </a:r>
            <a:endParaRPr lang="pt-BR" b="0" i="1" dirty="0">
              <a:latin typeface="Verdana" charset="0"/>
            </a:endParaRPr>
          </a:p>
        </p:txBody>
      </p:sp>
      <p:sp>
        <p:nvSpPr>
          <p:cNvPr id="39" name="Line 33"/>
          <p:cNvSpPr>
            <a:spLocks noChangeShapeType="1"/>
          </p:cNvSpPr>
          <p:nvPr/>
        </p:nvSpPr>
        <p:spPr bwMode="auto">
          <a:xfrm>
            <a:off x="1162050" y="3751263"/>
            <a:ext cx="0" cy="10271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4"/>
          <p:cNvSpPr>
            <a:spLocks noChangeShapeType="1"/>
          </p:cNvSpPr>
          <p:nvPr/>
        </p:nvSpPr>
        <p:spPr bwMode="auto">
          <a:xfrm flipH="1">
            <a:off x="1154113" y="39465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5"/>
          <p:cNvSpPr>
            <a:spLocks noChangeShapeType="1"/>
          </p:cNvSpPr>
          <p:nvPr/>
        </p:nvSpPr>
        <p:spPr bwMode="auto">
          <a:xfrm flipH="1">
            <a:off x="1154113" y="43656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1235075" y="3738563"/>
            <a:ext cx="4887913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smtClean="0">
                <a:latin typeface="Verdana" charset="0"/>
              </a:rPr>
              <a:t>bike</a:t>
            </a: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smtClean="0">
                <a:latin typeface="Verdana" charset="0"/>
              </a:rPr>
              <a:t>skate</a:t>
            </a: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run</a:t>
            </a:r>
            <a:endParaRPr lang="pt-BR" b="0" dirty="0">
              <a:latin typeface="Verdana" charset="0"/>
            </a:endParaRPr>
          </a:p>
        </p:txBody>
      </p:sp>
      <p:sp>
        <p:nvSpPr>
          <p:cNvPr id="45" name="Line 37"/>
          <p:cNvSpPr>
            <a:spLocks noChangeShapeType="1"/>
          </p:cNvSpPr>
          <p:nvPr/>
        </p:nvSpPr>
        <p:spPr bwMode="auto">
          <a:xfrm flipH="1">
            <a:off x="557213" y="5141913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Box 38"/>
          <p:cNvSpPr txBox="1">
            <a:spLocks noChangeArrowheads="1"/>
          </p:cNvSpPr>
          <p:nvPr/>
        </p:nvSpPr>
        <p:spPr bwMode="auto">
          <a:xfrm>
            <a:off x="652463" y="4892675"/>
            <a:ext cx="5715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Branded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t-shirts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dirty="0" smtClean="0">
                <a:solidFill>
                  <a:srgbClr val="CC0000"/>
                </a:solidFill>
                <a:latin typeface="Verdana" charset="0"/>
              </a:rPr>
              <a:t>- </a:t>
            </a:r>
            <a:r>
              <a:rPr lang="pt-BR" dirty="0" err="1" smtClean="0">
                <a:solidFill>
                  <a:srgbClr val="CC0000"/>
                </a:solidFill>
                <a:latin typeface="Verdana" charset="0"/>
              </a:rPr>
              <a:t>acknowledgement</a:t>
            </a:r>
            <a:endParaRPr lang="pt-BR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49" name="Line 42"/>
          <p:cNvSpPr>
            <a:spLocks noChangeShapeType="1"/>
          </p:cNvSpPr>
          <p:nvPr/>
        </p:nvSpPr>
        <p:spPr bwMode="auto">
          <a:xfrm flipH="1">
            <a:off x="1154113" y="474027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6413308" y="4333923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Park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47" name="Picture 40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6689725" y="46529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1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7145338" y="465137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4" name="Text Box 3"/>
          <p:cNvSpPr txBox="1">
            <a:spLocks noChangeArrowheads="1"/>
          </p:cNvSpPr>
          <p:nvPr/>
        </p:nvSpPr>
        <p:spPr bwMode="auto">
          <a:xfrm>
            <a:off x="2403474" y="6180138"/>
            <a:ext cx="4706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Sportsmen</a:t>
            </a:r>
            <a:r>
              <a:rPr lang="pt-BR" sz="2400" i="1" dirty="0" smtClean="0">
                <a:latin typeface="Verdana" charset="0"/>
              </a:rPr>
              <a:t>/ </a:t>
            </a:r>
            <a:r>
              <a:rPr lang="pt-BR" sz="2400" i="1" dirty="0" err="1" smtClean="0">
                <a:latin typeface="Verdana" charset="0"/>
              </a:rPr>
              <a:t>Sportswomen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76805" name="Picture 5" descr="Instrutores-cooper"/>
          <p:cNvPicPr>
            <a:picLocks noChangeAspect="1" noChangeArrowheads="1"/>
          </p:cNvPicPr>
          <p:nvPr/>
        </p:nvPicPr>
        <p:blipFill>
          <a:blip r:embed="rId2"/>
          <a:srcRect t="7266" b="11534"/>
          <a:stretch>
            <a:fillRect/>
          </a:stretch>
        </p:blipFill>
        <p:spPr bwMode="auto">
          <a:xfrm>
            <a:off x="0" y="498475"/>
            <a:ext cx="91440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6336859" y="3398637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50" name="AutoShape 28"/>
          <p:cNvSpPr>
            <a:spLocks noChangeArrowheads="1"/>
          </p:cNvSpPr>
          <p:nvPr/>
        </p:nvSpPr>
        <p:spPr bwMode="auto">
          <a:xfrm>
            <a:off x="228600" y="1622425"/>
            <a:ext cx="6245225" cy="4038600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398463" y="1693863"/>
            <a:ext cx="594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solidFill>
                  <a:srgbClr val="CC0000"/>
                </a:solidFill>
                <a:latin typeface="Verdana" charset="0"/>
              </a:rPr>
              <a:t>Blitz</a:t>
            </a:r>
          </a:p>
        </p:txBody>
      </p:sp>
      <p:sp>
        <p:nvSpPr>
          <p:cNvPr id="52" name="Line 30"/>
          <p:cNvSpPr>
            <a:spLocks noChangeShapeType="1"/>
          </p:cNvSpPr>
          <p:nvPr/>
        </p:nvSpPr>
        <p:spPr bwMode="auto">
          <a:xfrm>
            <a:off x="565150" y="2171700"/>
            <a:ext cx="0" cy="3243263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31"/>
          <p:cNvSpPr>
            <a:spLocks noChangeShapeType="1"/>
          </p:cNvSpPr>
          <p:nvPr/>
        </p:nvSpPr>
        <p:spPr bwMode="auto">
          <a:xfrm flipH="1">
            <a:off x="557213" y="246538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32"/>
          <p:cNvSpPr txBox="1">
            <a:spLocks noChangeArrowheads="1"/>
          </p:cNvSpPr>
          <p:nvPr/>
        </p:nvSpPr>
        <p:spPr bwMode="auto">
          <a:xfrm>
            <a:off x="652463" y="2244725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Pairs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of</a:t>
            </a:r>
            <a:r>
              <a:rPr lang="pt-BR" b="0" dirty="0" smtClean="0">
                <a:latin typeface="Verdana" charset="0"/>
              </a:rPr>
              <a:t> promoters</a:t>
            </a:r>
            <a:endParaRPr lang="pt-BR" b="0" dirty="0">
              <a:latin typeface="Verdana" charset="0"/>
            </a:endParaRPr>
          </a:p>
        </p:txBody>
      </p:sp>
      <p:sp>
        <p:nvSpPr>
          <p:cNvPr id="55" name="Line 33"/>
          <p:cNvSpPr>
            <a:spLocks noChangeShapeType="1"/>
          </p:cNvSpPr>
          <p:nvPr/>
        </p:nvSpPr>
        <p:spPr bwMode="auto">
          <a:xfrm>
            <a:off x="1162050" y="2646363"/>
            <a:ext cx="0" cy="14017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34"/>
          <p:cNvSpPr>
            <a:spLocks noChangeShapeType="1"/>
          </p:cNvSpPr>
          <p:nvPr/>
        </p:nvSpPr>
        <p:spPr bwMode="auto">
          <a:xfrm flipH="1">
            <a:off x="1154113" y="28416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35"/>
          <p:cNvSpPr>
            <a:spLocks noChangeShapeType="1"/>
          </p:cNvSpPr>
          <p:nvPr/>
        </p:nvSpPr>
        <p:spPr bwMode="auto">
          <a:xfrm flipH="1">
            <a:off x="1154113" y="32353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Text Box 36"/>
          <p:cNvSpPr txBox="1">
            <a:spLocks noChangeArrowheads="1"/>
          </p:cNvSpPr>
          <p:nvPr/>
        </p:nvSpPr>
        <p:spPr bwMode="auto">
          <a:xfrm>
            <a:off x="1235075" y="2633663"/>
            <a:ext cx="488791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Branded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outfits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Main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access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gates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Tasting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the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new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products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Offering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water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glasses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dirty="0" smtClean="0">
                <a:solidFill>
                  <a:srgbClr val="CC0000"/>
                </a:solidFill>
                <a:latin typeface="Verdana" charset="0"/>
              </a:rPr>
              <a:t>– </a:t>
            </a:r>
            <a:r>
              <a:rPr lang="pt-BR" dirty="0" err="1" smtClean="0">
                <a:solidFill>
                  <a:srgbClr val="CC0000"/>
                </a:solidFill>
                <a:latin typeface="Verdana" charset="0"/>
              </a:rPr>
              <a:t>Engagement</a:t>
            </a:r>
            <a:endParaRPr lang="pt-BR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59" name="Line 37"/>
          <p:cNvSpPr>
            <a:spLocks noChangeShapeType="1"/>
          </p:cNvSpPr>
          <p:nvPr/>
        </p:nvSpPr>
        <p:spPr bwMode="auto">
          <a:xfrm flipH="1">
            <a:off x="557213" y="4443413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Text Box 38"/>
          <p:cNvSpPr txBox="1">
            <a:spLocks noChangeArrowheads="1"/>
          </p:cNvSpPr>
          <p:nvPr/>
        </p:nvSpPr>
        <p:spPr bwMode="auto">
          <a:xfrm>
            <a:off x="652463" y="4200525"/>
            <a:ext cx="5715000" cy="137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i="1" dirty="0" err="1">
                <a:latin typeface="Verdana" charset="0"/>
              </a:rPr>
              <a:t>Sampling</a:t>
            </a:r>
            <a:endParaRPr lang="pt-BR" b="0" i="1" dirty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All-Purpose</a:t>
            </a:r>
            <a:r>
              <a:rPr lang="pt-BR" b="0" dirty="0" smtClean="0">
                <a:latin typeface="Verdana" charset="0"/>
              </a:rPr>
              <a:t> Folder </a:t>
            </a:r>
            <a:r>
              <a:rPr lang="pt-BR" b="0" dirty="0" err="1" smtClean="0">
                <a:latin typeface="Verdana" charset="0"/>
              </a:rPr>
              <a:t>delivery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dirty="0" smtClean="0">
                <a:solidFill>
                  <a:srgbClr val="CC0000"/>
                </a:solidFill>
                <a:latin typeface="Verdana" charset="0"/>
              </a:rPr>
              <a:t>– </a:t>
            </a:r>
            <a:r>
              <a:rPr lang="pt-BR" dirty="0" err="1" smtClean="0">
                <a:solidFill>
                  <a:srgbClr val="CC0000"/>
                </a:solidFill>
                <a:latin typeface="Verdana" charset="0"/>
              </a:rPr>
              <a:t>Positioning</a:t>
            </a:r>
            <a:endParaRPr lang="pt-BR" dirty="0" smtClean="0">
              <a:solidFill>
                <a:srgbClr val="CC0000"/>
              </a:solidFill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Same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days</a:t>
            </a:r>
            <a:r>
              <a:rPr lang="pt-BR" b="0" dirty="0" smtClean="0">
                <a:latin typeface="Verdana" charset="0"/>
              </a:rPr>
              <a:t> as </a:t>
            </a:r>
            <a:r>
              <a:rPr lang="pt-BR" b="0" dirty="0" err="1" smtClean="0">
                <a:latin typeface="Verdana" charset="0"/>
              </a:rPr>
              <a:t>the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Sportsmen</a:t>
            </a:r>
            <a:r>
              <a:rPr lang="pt-BR" b="0" dirty="0" smtClean="0">
                <a:latin typeface="Verdana" charset="0"/>
              </a:rPr>
              <a:t>/</a:t>
            </a:r>
            <a:r>
              <a:rPr lang="pt-BR" b="0" dirty="0" err="1" smtClean="0">
                <a:latin typeface="Verdana" charset="0"/>
              </a:rPr>
              <a:t>women</a:t>
            </a:r>
            <a:endParaRPr lang="pt-BR" b="0" dirty="0">
              <a:latin typeface="Verdana" charset="0"/>
            </a:endParaRPr>
          </a:p>
        </p:txBody>
      </p:sp>
      <p:sp>
        <p:nvSpPr>
          <p:cNvPr id="61" name="Line 42"/>
          <p:cNvSpPr>
            <a:spLocks noChangeShapeType="1"/>
          </p:cNvSpPr>
          <p:nvPr/>
        </p:nvSpPr>
        <p:spPr bwMode="auto">
          <a:xfrm flipH="1">
            <a:off x="1154113" y="36290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43"/>
          <p:cNvSpPr>
            <a:spLocks noChangeShapeType="1"/>
          </p:cNvSpPr>
          <p:nvPr/>
        </p:nvSpPr>
        <p:spPr bwMode="auto">
          <a:xfrm flipH="1">
            <a:off x="1154113" y="4013200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44"/>
          <p:cNvSpPr>
            <a:spLocks noChangeShapeType="1"/>
          </p:cNvSpPr>
          <p:nvPr/>
        </p:nvSpPr>
        <p:spPr bwMode="auto">
          <a:xfrm flipH="1">
            <a:off x="557213" y="491013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45"/>
          <p:cNvSpPr>
            <a:spLocks noChangeShapeType="1"/>
          </p:cNvSpPr>
          <p:nvPr/>
        </p:nvSpPr>
        <p:spPr bwMode="auto">
          <a:xfrm flipH="1">
            <a:off x="557213" y="538003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6413308" y="4333923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Park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47" name="Picture 40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6689725" y="46529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1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7145338" y="465137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6336859" y="3398637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49" name="AutoShape 28"/>
          <p:cNvSpPr>
            <a:spLocks noChangeArrowheads="1"/>
          </p:cNvSpPr>
          <p:nvPr/>
        </p:nvSpPr>
        <p:spPr bwMode="auto">
          <a:xfrm>
            <a:off x="228600" y="1622425"/>
            <a:ext cx="6245225" cy="3757613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Text Box 29"/>
          <p:cNvSpPr txBox="1">
            <a:spLocks noChangeArrowheads="1"/>
          </p:cNvSpPr>
          <p:nvPr/>
        </p:nvSpPr>
        <p:spPr bwMode="auto">
          <a:xfrm>
            <a:off x="398463" y="1693863"/>
            <a:ext cx="594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>
                <a:solidFill>
                  <a:srgbClr val="CC0000"/>
                </a:solidFill>
                <a:latin typeface="Verdana" charset="0"/>
              </a:rPr>
              <a:t>Blitz</a:t>
            </a:r>
          </a:p>
        </p:txBody>
      </p:sp>
      <p:sp>
        <p:nvSpPr>
          <p:cNvPr id="66" name="Line 30"/>
          <p:cNvSpPr>
            <a:spLocks noChangeShapeType="1"/>
          </p:cNvSpPr>
          <p:nvPr/>
        </p:nvSpPr>
        <p:spPr bwMode="auto">
          <a:xfrm>
            <a:off x="565150" y="2171700"/>
            <a:ext cx="0" cy="1350963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31"/>
          <p:cNvSpPr>
            <a:spLocks noChangeShapeType="1"/>
          </p:cNvSpPr>
          <p:nvPr/>
        </p:nvSpPr>
        <p:spPr bwMode="auto">
          <a:xfrm flipH="1">
            <a:off x="557213" y="246538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52463" y="2244725"/>
            <a:ext cx="57150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Monday</a:t>
            </a:r>
            <a:r>
              <a:rPr lang="pt-BR" b="0" dirty="0" smtClean="0">
                <a:latin typeface="Verdana" charset="0"/>
              </a:rPr>
              <a:t> to </a:t>
            </a:r>
            <a:r>
              <a:rPr lang="pt-BR" b="0" dirty="0" err="1" smtClean="0">
                <a:latin typeface="Verdana" charset="0"/>
              </a:rPr>
              <a:t>Friday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Mornings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Evenings</a:t>
            </a:r>
            <a:endParaRPr lang="pt-BR" b="0" dirty="0">
              <a:latin typeface="Verdana" charset="0"/>
            </a:endParaRPr>
          </a:p>
        </p:txBody>
      </p:sp>
      <p:sp>
        <p:nvSpPr>
          <p:cNvPr id="69" name="Line 33"/>
          <p:cNvSpPr>
            <a:spLocks noChangeShapeType="1"/>
          </p:cNvSpPr>
          <p:nvPr/>
        </p:nvSpPr>
        <p:spPr bwMode="auto">
          <a:xfrm>
            <a:off x="1162050" y="3649663"/>
            <a:ext cx="0" cy="14017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34"/>
          <p:cNvSpPr>
            <a:spLocks noChangeShapeType="1"/>
          </p:cNvSpPr>
          <p:nvPr/>
        </p:nvSpPr>
        <p:spPr bwMode="auto">
          <a:xfrm flipH="1">
            <a:off x="1154113" y="38449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35"/>
          <p:cNvSpPr>
            <a:spLocks noChangeShapeType="1"/>
          </p:cNvSpPr>
          <p:nvPr/>
        </p:nvSpPr>
        <p:spPr bwMode="auto">
          <a:xfrm flipH="1">
            <a:off x="1154113" y="42386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1235075" y="3636963"/>
            <a:ext cx="488791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>
                <a:latin typeface="Verdana" charset="0"/>
              </a:rPr>
              <a:t>04</a:t>
            </a:r>
            <a:r>
              <a:rPr lang="pt-BR" b="0" dirty="0" smtClean="0">
                <a:latin typeface="Verdana" charset="0"/>
              </a:rPr>
              <a:t> parks in São </a:t>
            </a:r>
            <a:r>
              <a:rPr lang="pt-BR" b="0" dirty="0">
                <a:latin typeface="Verdana" charset="0"/>
              </a:rPr>
              <a:t>Paulo</a:t>
            </a:r>
          </a:p>
          <a:p>
            <a:endParaRPr lang="pt-BR" sz="800" b="0" dirty="0">
              <a:latin typeface="Verdana" charset="0"/>
            </a:endParaRPr>
          </a:p>
          <a:p>
            <a:r>
              <a:rPr lang="pt-BR" b="0" dirty="0">
                <a:latin typeface="Verdana" charset="0"/>
              </a:rPr>
              <a:t>01</a:t>
            </a:r>
            <a:r>
              <a:rPr lang="pt-BR" b="0" dirty="0" smtClean="0">
                <a:latin typeface="Verdana" charset="0"/>
              </a:rPr>
              <a:t> park in Florianópolis</a:t>
            </a:r>
            <a:endParaRPr lang="pt-BR" b="0" dirty="0">
              <a:latin typeface="Verdana" charset="0"/>
            </a:endParaRPr>
          </a:p>
          <a:p>
            <a:endParaRPr lang="pt-BR" sz="800" b="0" dirty="0">
              <a:latin typeface="Verdana" charset="0"/>
            </a:endParaRPr>
          </a:p>
          <a:p>
            <a:r>
              <a:rPr lang="pt-BR" b="0" dirty="0">
                <a:latin typeface="Verdana" charset="0"/>
              </a:rPr>
              <a:t>01</a:t>
            </a:r>
            <a:r>
              <a:rPr lang="pt-BR" b="0" dirty="0" smtClean="0">
                <a:latin typeface="Verdana" charset="0"/>
              </a:rPr>
              <a:t> park in Porto </a:t>
            </a:r>
            <a:r>
              <a:rPr lang="pt-BR" b="0" dirty="0">
                <a:latin typeface="Verdana" charset="0"/>
              </a:rPr>
              <a:t>Alegre</a:t>
            </a:r>
          </a:p>
          <a:p>
            <a:endParaRPr lang="pt-BR" sz="800" b="0" dirty="0">
              <a:latin typeface="Verdana" charset="0"/>
            </a:endParaRPr>
          </a:p>
          <a:p>
            <a:r>
              <a:rPr lang="pt-BR" b="0" dirty="0">
                <a:latin typeface="Verdana" charset="0"/>
              </a:rPr>
              <a:t>01</a:t>
            </a:r>
            <a:r>
              <a:rPr lang="pt-BR" b="0" dirty="0" smtClean="0">
                <a:latin typeface="Verdana" charset="0"/>
              </a:rPr>
              <a:t> park in Curitiba</a:t>
            </a:r>
            <a:endParaRPr lang="pt-BR" b="0" dirty="0">
              <a:latin typeface="Verdana" charset="0"/>
            </a:endParaRPr>
          </a:p>
        </p:txBody>
      </p:sp>
      <p:sp>
        <p:nvSpPr>
          <p:cNvPr id="73" name="Line 37"/>
          <p:cNvSpPr>
            <a:spLocks noChangeShapeType="1"/>
          </p:cNvSpPr>
          <p:nvPr/>
        </p:nvSpPr>
        <p:spPr bwMode="auto">
          <a:xfrm flipH="1">
            <a:off x="557213" y="3484563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Text Box 38"/>
          <p:cNvSpPr txBox="1">
            <a:spLocks noChangeArrowheads="1"/>
          </p:cNvSpPr>
          <p:nvPr/>
        </p:nvSpPr>
        <p:spPr bwMode="auto">
          <a:xfrm>
            <a:off x="652463" y="3241675"/>
            <a:ext cx="5715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Where</a:t>
            </a:r>
            <a:r>
              <a:rPr lang="pt-BR" b="0" dirty="0" smtClean="0">
                <a:latin typeface="Verdana" charset="0"/>
              </a:rPr>
              <a:t>:</a:t>
            </a:r>
            <a:endParaRPr lang="pt-BR" sz="800" b="0" dirty="0">
              <a:latin typeface="Verdana" charset="0"/>
            </a:endParaRPr>
          </a:p>
        </p:txBody>
      </p:sp>
      <p:sp>
        <p:nvSpPr>
          <p:cNvPr id="75" name="Line 42"/>
          <p:cNvSpPr>
            <a:spLocks noChangeShapeType="1"/>
          </p:cNvSpPr>
          <p:nvPr/>
        </p:nvSpPr>
        <p:spPr bwMode="auto">
          <a:xfrm flipH="1">
            <a:off x="1154113" y="46323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43"/>
          <p:cNvSpPr>
            <a:spLocks noChangeShapeType="1"/>
          </p:cNvSpPr>
          <p:nvPr/>
        </p:nvSpPr>
        <p:spPr bwMode="auto">
          <a:xfrm flipH="1">
            <a:off x="1154113" y="5016500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AutoShape 44"/>
          <p:cNvSpPr>
            <a:spLocks noChangeArrowheads="1"/>
          </p:cNvSpPr>
          <p:nvPr/>
        </p:nvSpPr>
        <p:spPr bwMode="auto">
          <a:xfrm>
            <a:off x="3481388" y="2360613"/>
            <a:ext cx="147637" cy="560387"/>
          </a:xfrm>
          <a:prstGeom prst="chevron">
            <a:avLst>
              <a:gd name="adj" fmla="val 44088"/>
            </a:avLst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3629025" y="2293938"/>
            <a:ext cx="2308225" cy="67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1600" i="1" dirty="0" err="1" smtClean="0">
                <a:solidFill>
                  <a:srgbClr val="CC0000"/>
                </a:solidFill>
                <a:latin typeface="Verdana" charset="0"/>
              </a:rPr>
              <a:t>higher</a:t>
            </a:r>
            <a:r>
              <a:rPr lang="pt-BR" sz="1600" i="1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pt-BR" sz="1600" i="1" dirty="0" err="1" smtClean="0">
                <a:solidFill>
                  <a:srgbClr val="CC0000"/>
                </a:solidFill>
                <a:latin typeface="Verdana" charset="0"/>
              </a:rPr>
              <a:t>target</a:t>
            </a:r>
            <a:r>
              <a:rPr lang="pt-BR" sz="1600" i="1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pt-BR" sz="1600" i="1" dirty="0" err="1" smtClean="0">
                <a:solidFill>
                  <a:srgbClr val="CC0000"/>
                </a:solidFill>
                <a:latin typeface="Verdana" charset="0"/>
              </a:rPr>
              <a:t>density</a:t>
            </a:r>
            <a:endParaRPr lang="pt-BR" sz="1600" i="1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79" name="Line 46"/>
          <p:cNvSpPr>
            <a:spLocks noChangeShapeType="1"/>
          </p:cNvSpPr>
          <p:nvPr/>
        </p:nvSpPr>
        <p:spPr bwMode="auto">
          <a:xfrm flipH="1">
            <a:off x="557213" y="283368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6413308" y="4333923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Park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47" name="Picture 40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6689725" y="46529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1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7145338" y="465137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6336859" y="3398637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50" name="AutoShape 28"/>
          <p:cNvSpPr>
            <a:spLocks noChangeArrowheads="1"/>
          </p:cNvSpPr>
          <p:nvPr/>
        </p:nvSpPr>
        <p:spPr bwMode="auto">
          <a:xfrm>
            <a:off x="228600" y="1298575"/>
            <a:ext cx="6245225" cy="4746625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398463" y="1370013"/>
            <a:ext cx="594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 smtClean="0">
                <a:solidFill>
                  <a:srgbClr val="CC0000"/>
                </a:solidFill>
                <a:latin typeface="Verdana" charset="0"/>
              </a:rPr>
              <a:t>Sponsorship</a:t>
            </a:r>
            <a:endParaRPr lang="pt-BR" sz="2000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52" name="Line 30"/>
          <p:cNvSpPr>
            <a:spLocks noChangeShapeType="1"/>
          </p:cNvSpPr>
          <p:nvPr/>
        </p:nvSpPr>
        <p:spPr bwMode="auto">
          <a:xfrm>
            <a:off x="565150" y="1847850"/>
            <a:ext cx="0" cy="238283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31"/>
          <p:cNvSpPr>
            <a:spLocks noChangeShapeType="1"/>
          </p:cNvSpPr>
          <p:nvPr/>
        </p:nvSpPr>
        <p:spPr bwMode="auto">
          <a:xfrm flipH="1">
            <a:off x="557213" y="214153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32"/>
          <p:cNvSpPr txBox="1">
            <a:spLocks noChangeArrowheads="1"/>
          </p:cNvSpPr>
          <p:nvPr/>
        </p:nvSpPr>
        <p:spPr bwMode="auto">
          <a:xfrm>
            <a:off x="652463" y="1920875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Urban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Furniture</a:t>
            </a:r>
            <a:r>
              <a:rPr lang="pt-BR" b="0" dirty="0" smtClean="0">
                <a:latin typeface="Verdana" charset="0"/>
              </a:rPr>
              <a:t> - </a:t>
            </a:r>
            <a:r>
              <a:rPr lang="pt-BR" dirty="0" err="1">
                <a:solidFill>
                  <a:srgbClr val="CC0000"/>
                </a:solidFill>
                <a:latin typeface="Verdana" charset="0"/>
              </a:rPr>
              <a:t>Awareness</a:t>
            </a:r>
            <a:r>
              <a:rPr lang="pt-BR" dirty="0">
                <a:solidFill>
                  <a:srgbClr val="CC0000"/>
                </a:solidFill>
                <a:latin typeface="Verdana" charset="0"/>
              </a:rPr>
              <a:t> +</a:t>
            </a:r>
            <a:r>
              <a:rPr lang="pt-BR" dirty="0" smtClean="0">
                <a:solidFill>
                  <a:srgbClr val="CC0000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CC0000"/>
                </a:solidFill>
                <a:latin typeface="Verdana" charset="0"/>
              </a:rPr>
              <a:t>Engagement</a:t>
            </a:r>
            <a:endParaRPr lang="pt-BR" sz="800" dirty="0">
              <a:solidFill>
                <a:srgbClr val="CC0000"/>
              </a:solidFill>
              <a:latin typeface="Verdana" charset="0"/>
            </a:endParaRPr>
          </a:p>
        </p:txBody>
      </p:sp>
      <p:sp>
        <p:nvSpPr>
          <p:cNvPr id="55" name="Line 33"/>
          <p:cNvSpPr>
            <a:spLocks noChangeShapeType="1"/>
          </p:cNvSpPr>
          <p:nvPr/>
        </p:nvSpPr>
        <p:spPr bwMode="auto">
          <a:xfrm>
            <a:off x="1162050" y="2882900"/>
            <a:ext cx="0" cy="2349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34"/>
          <p:cNvSpPr>
            <a:spLocks noChangeShapeType="1"/>
          </p:cNvSpPr>
          <p:nvPr/>
        </p:nvSpPr>
        <p:spPr bwMode="auto">
          <a:xfrm flipH="1">
            <a:off x="1154113" y="30829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 Box 35"/>
          <p:cNvSpPr txBox="1">
            <a:spLocks noChangeArrowheads="1"/>
          </p:cNvSpPr>
          <p:nvPr/>
        </p:nvSpPr>
        <p:spPr bwMode="auto">
          <a:xfrm>
            <a:off x="1235075" y="2870200"/>
            <a:ext cx="48879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adopting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orientation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distance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signs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rebranding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them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with</a:t>
            </a:r>
            <a:r>
              <a:rPr lang="pt-BR" b="0" dirty="0" smtClean="0">
                <a:latin typeface="Verdana" charset="0"/>
              </a:rPr>
              <a:t> positive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curious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messages</a:t>
            </a:r>
            <a:endParaRPr lang="pt-BR" b="0" dirty="0">
              <a:latin typeface="Verdana" charset="0"/>
            </a:endParaRPr>
          </a:p>
        </p:txBody>
      </p:sp>
      <p:sp>
        <p:nvSpPr>
          <p:cNvPr id="58" name="Line 36"/>
          <p:cNvSpPr>
            <a:spLocks noChangeShapeType="1"/>
          </p:cNvSpPr>
          <p:nvPr/>
        </p:nvSpPr>
        <p:spPr bwMode="auto">
          <a:xfrm flipH="1">
            <a:off x="557213" y="2703513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Text Box 37"/>
          <p:cNvSpPr txBox="1">
            <a:spLocks noChangeArrowheads="1"/>
          </p:cNvSpPr>
          <p:nvPr/>
        </p:nvSpPr>
        <p:spPr bwMode="auto">
          <a:xfrm>
            <a:off x="652463" y="2460625"/>
            <a:ext cx="5715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smtClean="0">
                <a:latin typeface="Verdana" charset="0"/>
              </a:rPr>
              <a:t>Jogging </a:t>
            </a:r>
            <a:r>
              <a:rPr lang="pt-BR" b="0" dirty="0" err="1" smtClean="0">
                <a:latin typeface="Verdana" charset="0"/>
              </a:rPr>
              <a:t>track</a:t>
            </a:r>
            <a:endParaRPr lang="pt-BR" sz="800" b="0" dirty="0">
              <a:latin typeface="Verdana" charset="0"/>
            </a:endParaRPr>
          </a:p>
        </p:txBody>
      </p:sp>
      <p:sp>
        <p:nvSpPr>
          <p:cNvPr id="60" name="Line 41"/>
          <p:cNvSpPr>
            <a:spLocks noChangeShapeType="1"/>
          </p:cNvSpPr>
          <p:nvPr/>
        </p:nvSpPr>
        <p:spPr bwMode="auto">
          <a:xfrm>
            <a:off x="1162050" y="4375150"/>
            <a:ext cx="0" cy="8763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42"/>
          <p:cNvSpPr>
            <a:spLocks noChangeShapeType="1"/>
          </p:cNvSpPr>
          <p:nvPr/>
        </p:nvSpPr>
        <p:spPr bwMode="auto">
          <a:xfrm flipH="1">
            <a:off x="1154113" y="45561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Text Box 43"/>
          <p:cNvSpPr txBox="1">
            <a:spLocks noChangeArrowheads="1"/>
          </p:cNvSpPr>
          <p:nvPr/>
        </p:nvSpPr>
        <p:spPr bwMode="auto">
          <a:xfrm>
            <a:off x="1235075" y="4362450"/>
            <a:ext cx="48879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Donation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of</a:t>
            </a:r>
            <a:r>
              <a:rPr lang="pt-BR" b="0" dirty="0" smtClean="0">
                <a:latin typeface="Verdana" charset="0"/>
              </a:rPr>
              <a:t> a set </a:t>
            </a:r>
            <a:r>
              <a:rPr lang="pt-BR" b="0" dirty="0" err="1" smtClean="0">
                <a:latin typeface="Verdana" charset="0"/>
              </a:rPr>
              <a:t>with</a:t>
            </a:r>
            <a:r>
              <a:rPr lang="pt-BR" b="0" dirty="0" smtClean="0">
                <a:latin typeface="Verdana" charset="0"/>
              </a:rPr>
              <a:t> 8 </a:t>
            </a:r>
            <a:r>
              <a:rPr lang="pt-BR" b="0" dirty="0" err="1" smtClean="0">
                <a:latin typeface="Verdana" charset="0"/>
              </a:rPr>
              <a:t>unique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gym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stations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en-US" b="0" dirty="0" smtClean="0">
                <a:latin typeface="Verdana" charset="0"/>
              </a:rPr>
              <a:t>–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smtClean="0">
                <a:latin typeface="Verdana" charset="0"/>
              </a:rPr>
              <a:t>“</a:t>
            </a:r>
            <a:r>
              <a:rPr lang="pt-BR" b="0" dirty="0" err="1" smtClean="0">
                <a:latin typeface="Verdana" charset="0"/>
              </a:rPr>
              <a:t>organic</a:t>
            </a:r>
            <a:r>
              <a:rPr lang="pt-BR" b="0" dirty="0" smtClean="0">
                <a:latin typeface="Verdana" charset="0"/>
              </a:rPr>
              <a:t>”</a:t>
            </a:r>
            <a:r>
              <a:rPr lang="pt-BR" b="0" dirty="0" smtClean="0">
                <a:latin typeface="Verdana" charset="0"/>
              </a:rPr>
              <a:t> </a:t>
            </a:r>
            <a:endParaRPr lang="pt-BR" b="0" dirty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Brand</a:t>
            </a:r>
            <a:r>
              <a:rPr lang="pt-BR" b="0" dirty="0" smtClean="0">
                <a:latin typeface="Verdana" charset="0"/>
              </a:rPr>
              <a:t> visual </a:t>
            </a:r>
            <a:r>
              <a:rPr lang="pt-BR" b="0" dirty="0" err="1" smtClean="0">
                <a:latin typeface="Verdana" charset="0"/>
              </a:rPr>
              <a:t>guideline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the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stations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smtClean="0">
                <a:latin typeface="Verdana" charset="0"/>
              </a:rPr>
              <a:t>“</a:t>
            </a:r>
            <a:r>
              <a:rPr lang="pt-BR" b="0" dirty="0" err="1" smtClean="0">
                <a:latin typeface="Verdana" charset="0"/>
              </a:rPr>
              <a:t>how-to</a:t>
            </a:r>
            <a:r>
              <a:rPr lang="pt-BR" b="0" dirty="0" smtClean="0">
                <a:latin typeface="Verdana" charset="0"/>
              </a:rPr>
              <a:t>” </a:t>
            </a:r>
            <a:r>
              <a:rPr lang="pt-BR" b="0" dirty="0" err="1" smtClean="0">
                <a:latin typeface="Verdana" charset="0"/>
              </a:rPr>
              <a:t>exercise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boards</a:t>
            </a:r>
            <a:r>
              <a:rPr lang="pt-BR" b="0" dirty="0" smtClean="0">
                <a:latin typeface="Verdana" charset="0"/>
              </a:rPr>
              <a:t>.</a:t>
            </a:r>
            <a:endParaRPr lang="pt-BR" b="0" dirty="0">
              <a:latin typeface="Verdana" charset="0"/>
            </a:endParaRPr>
          </a:p>
        </p:txBody>
      </p:sp>
      <p:sp>
        <p:nvSpPr>
          <p:cNvPr id="63" name="Line 44"/>
          <p:cNvSpPr>
            <a:spLocks noChangeShapeType="1"/>
          </p:cNvSpPr>
          <p:nvPr/>
        </p:nvSpPr>
        <p:spPr bwMode="auto">
          <a:xfrm flipH="1">
            <a:off x="557213" y="4192588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Text Box 45"/>
          <p:cNvSpPr txBox="1">
            <a:spLocks noChangeArrowheads="1"/>
          </p:cNvSpPr>
          <p:nvPr/>
        </p:nvSpPr>
        <p:spPr bwMode="auto">
          <a:xfrm>
            <a:off x="652463" y="3952875"/>
            <a:ext cx="5715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Fitness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Equipment</a:t>
            </a:r>
            <a:endParaRPr lang="pt-BR" sz="800" b="0" dirty="0">
              <a:latin typeface="Verdana" charset="0"/>
            </a:endParaRPr>
          </a:p>
        </p:txBody>
      </p:sp>
      <p:sp>
        <p:nvSpPr>
          <p:cNvPr id="80" name="Line 46"/>
          <p:cNvSpPr>
            <a:spLocks noChangeShapeType="1"/>
          </p:cNvSpPr>
          <p:nvPr/>
        </p:nvSpPr>
        <p:spPr bwMode="auto">
          <a:xfrm flipH="1">
            <a:off x="1154113" y="5216525"/>
            <a:ext cx="11747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6413308" y="4333923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Park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47" name="Picture 40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6689725" y="46529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1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7145338" y="465137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899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0" name="Text Box 3"/>
          <p:cNvSpPr txBox="1">
            <a:spLocks noChangeArrowheads="1"/>
          </p:cNvSpPr>
          <p:nvPr/>
        </p:nvSpPr>
        <p:spPr bwMode="auto">
          <a:xfrm>
            <a:off x="2701955" y="6180138"/>
            <a:ext cx="38591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Jogging </a:t>
            </a:r>
            <a:r>
              <a:rPr lang="pt-BR" sz="2400" i="1" dirty="0" err="1" smtClean="0">
                <a:latin typeface="Verdana" charset="0"/>
              </a:rPr>
              <a:t>track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80901" name="Picture 4" descr="pista-cooper-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0"/>
            <a:ext cx="8428038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25" name="Picture 4" descr="pista-cooper-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0"/>
            <a:ext cx="8428038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5" descr="placa-pista-coop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54475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701955" y="6180138"/>
            <a:ext cx="38591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Jogging </a:t>
            </a:r>
            <a:r>
              <a:rPr lang="pt-BR" sz="2400" i="1" dirty="0" err="1" smtClean="0">
                <a:latin typeface="Verdana" charset="0"/>
              </a:rPr>
              <a:t>track</a:t>
            </a:r>
            <a:endParaRPr lang="en-US" sz="1600" b="0" i="1" dirty="0">
              <a:latin typeface="Verdan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1060" y="3623564"/>
            <a:ext cx="170584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1" dirty="0" smtClean="0"/>
              <a:t>“</a:t>
            </a:r>
            <a:r>
              <a:rPr lang="en-US" b="0" i="1" dirty="0" smtClean="0"/>
              <a:t>run to where the health is</a:t>
            </a:r>
            <a:r>
              <a:rPr lang="en-US" b="0" i="1" dirty="0" smtClean="0"/>
              <a:t>”</a:t>
            </a:r>
            <a:endParaRPr lang="en-US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947" name="Picture 4" descr="pista-cooper-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0"/>
            <a:ext cx="8428038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8" descr="placa-pista-cooper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54475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701955" y="6180138"/>
            <a:ext cx="38591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Jogging </a:t>
            </a:r>
            <a:r>
              <a:rPr lang="pt-BR" sz="2400" i="1" dirty="0" err="1" smtClean="0">
                <a:latin typeface="Verdana" charset="0"/>
              </a:rPr>
              <a:t>track</a:t>
            </a:r>
            <a:endParaRPr lang="en-US" sz="1600" b="0" i="1" dirty="0">
              <a:latin typeface="Verdan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1060" y="3623564"/>
            <a:ext cx="1705841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1" dirty="0" smtClean="0"/>
              <a:t>“</a:t>
            </a:r>
            <a:r>
              <a:rPr lang="en-US" b="0" i="1" dirty="0" smtClean="0"/>
              <a:t>more energy and health on your jogging</a:t>
            </a:r>
            <a:r>
              <a:rPr lang="en-US" b="0" i="1" dirty="0" smtClean="0"/>
              <a:t>”</a:t>
            </a:r>
            <a:endParaRPr lang="en-US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3971" name="Picture 4" descr="pista-cooper-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0"/>
            <a:ext cx="8428038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9" descr="placa-pista-cooper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54475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701955" y="6180138"/>
            <a:ext cx="38591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Jogging </a:t>
            </a:r>
            <a:r>
              <a:rPr lang="pt-BR" sz="2400" i="1" dirty="0" err="1" smtClean="0">
                <a:latin typeface="Verdana" charset="0"/>
              </a:rPr>
              <a:t>track</a:t>
            </a:r>
            <a:endParaRPr lang="en-US" sz="1600" b="0" i="1" dirty="0">
              <a:latin typeface="Verdan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1058" y="3623564"/>
            <a:ext cx="170584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1" dirty="0" smtClean="0"/>
              <a:t>“</a:t>
            </a:r>
            <a:r>
              <a:rPr lang="en-US" b="0" i="1" dirty="0" smtClean="0"/>
              <a:t>End your run with this 100% natural pleasure</a:t>
            </a:r>
            <a:r>
              <a:rPr lang="en-US" b="0" i="1" dirty="0" smtClean="0"/>
              <a:t>”</a:t>
            </a:r>
            <a:endParaRPr lang="en-US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Woman Thinking"/>
          <p:cNvPicPr>
            <a:picLocks noChangeAspect="1" noChangeArrowheads="1"/>
          </p:cNvPicPr>
          <p:nvPr/>
        </p:nvPicPr>
        <p:blipFill>
          <a:blip r:embed="rId2"/>
          <a:srcRect r="49986" b="19438"/>
          <a:stretch>
            <a:fillRect/>
          </a:stretch>
        </p:blipFill>
        <p:spPr bwMode="auto">
          <a:xfrm>
            <a:off x="6286500" y="3765550"/>
            <a:ext cx="28575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Freeform 3"/>
          <p:cNvSpPr>
            <a:spLocks/>
          </p:cNvSpPr>
          <p:nvPr/>
        </p:nvSpPr>
        <p:spPr bwMode="auto">
          <a:xfrm>
            <a:off x="6776213" y="3373099"/>
            <a:ext cx="2141537" cy="649288"/>
          </a:xfrm>
          <a:custGeom>
            <a:avLst/>
            <a:gdLst>
              <a:gd name="T0" fmla="*/ 0 w 1310"/>
              <a:gd name="T1" fmla="*/ 0 h 409"/>
              <a:gd name="T2" fmla="*/ 1310 w 1310"/>
              <a:gd name="T3" fmla="*/ 0 h 409"/>
              <a:gd name="T4" fmla="*/ 1310 w 1310"/>
              <a:gd name="T5" fmla="*/ 205 h 409"/>
              <a:gd name="T6" fmla="*/ 1124 w 1310"/>
              <a:gd name="T7" fmla="*/ 205 h 409"/>
              <a:gd name="T8" fmla="*/ 1124 w 1310"/>
              <a:gd name="T9" fmla="*/ 409 h 409"/>
              <a:gd name="T10" fmla="*/ 75 w 1310"/>
              <a:gd name="T11" fmla="*/ 409 h 409"/>
              <a:gd name="T12" fmla="*/ 75 w 1310"/>
              <a:gd name="T13" fmla="*/ 223 h 409"/>
              <a:gd name="T14" fmla="*/ 0 w 1310"/>
              <a:gd name="T15" fmla="*/ 223 h 409"/>
              <a:gd name="T16" fmla="*/ 0 w 1310"/>
              <a:gd name="T17" fmla="*/ 0 h 40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10"/>
              <a:gd name="T28" fmla="*/ 0 h 409"/>
              <a:gd name="T29" fmla="*/ 1310 w 1310"/>
              <a:gd name="T30" fmla="*/ 409 h 409"/>
              <a:gd name="connsiteX0" fmla="*/ 606 w 1310"/>
              <a:gd name="connsiteY0" fmla="*/ 0 h 409"/>
              <a:gd name="connsiteX1" fmla="*/ 1310 w 1310"/>
              <a:gd name="connsiteY1" fmla="*/ 0 h 409"/>
              <a:gd name="connsiteX2" fmla="*/ 1310 w 1310"/>
              <a:gd name="connsiteY2" fmla="*/ 205 h 409"/>
              <a:gd name="connsiteX3" fmla="*/ 1124 w 1310"/>
              <a:gd name="connsiteY3" fmla="*/ 205 h 409"/>
              <a:gd name="connsiteX4" fmla="*/ 1124 w 1310"/>
              <a:gd name="connsiteY4" fmla="*/ 409 h 409"/>
              <a:gd name="connsiteX5" fmla="*/ 75 w 1310"/>
              <a:gd name="connsiteY5" fmla="*/ 409 h 409"/>
              <a:gd name="connsiteX6" fmla="*/ 75 w 1310"/>
              <a:gd name="connsiteY6" fmla="*/ 223 h 409"/>
              <a:gd name="connsiteX7" fmla="*/ 0 w 1310"/>
              <a:gd name="connsiteY7" fmla="*/ 223 h 409"/>
              <a:gd name="connsiteX8" fmla="*/ 606 w 1310"/>
              <a:gd name="connsiteY8" fmla="*/ 0 h 409"/>
              <a:gd name="connsiteX0" fmla="*/ 606 w 1310"/>
              <a:gd name="connsiteY0" fmla="*/ 0 h 409"/>
              <a:gd name="connsiteX1" fmla="*/ 1310 w 1310"/>
              <a:gd name="connsiteY1" fmla="*/ 0 h 409"/>
              <a:gd name="connsiteX2" fmla="*/ 1310 w 1310"/>
              <a:gd name="connsiteY2" fmla="*/ 205 h 409"/>
              <a:gd name="connsiteX3" fmla="*/ 1124 w 1310"/>
              <a:gd name="connsiteY3" fmla="*/ 205 h 409"/>
              <a:gd name="connsiteX4" fmla="*/ 1124 w 1310"/>
              <a:gd name="connsiteY4" fmla="*/ 409 h 409"/>
              <a:gd name="connsiteX5" fmla="*/ 75 w 1310"/>
              <a:gd name="connsiteY5" fmla="*/ 409 h 409"/>
              <a:gd name="connsiteX6" fmla="*/ 75 w 1310"/>
              <a:gd name="connsiteY6" fmla="*/ 223 h 409"/>
              <a:gd name="connsiteX7" fmla="*/ 0 w 1310"/>
              <a:gd name="connsiteY7" fmla="*/ 223 h 409"/>
              <a:gd name="connsiteX8" fmla="*/ 609 w 1310"/>
              <a:gd name="connsiteY8" fmla="*/ 223 h 409"/>
              <a:gd name="connsiteX9" fmla="*/ 606 w 1310"/>
              <a:gd name="connsiteY9" fmla="*/ 0 h 409"/>
              <a:gd name="connsiteX0" fmla="*/ 531 w 1235"/>
              <a:gd name="connsiteY0" fmla="*/ 0 h 409"/>
              <a:gd name="connsiteX1" fmla="*/ 1235 w 1235"/>
              <a:gd name="connsiteY1" fmla="*/ 0 h 409"/>
              <a:gd name="connsiteX2" fmla="*/ 1235 w 1235"/>
              <a:gd name="connsiteY2" fmla="*/ 205 h 409"/>
              <a:gd name="connsiteX3" fmla="*/ 1049 w 1235"/>
              <a:gd name="connsiteY3" fmla="*/ 205 h 409"/>
              <a:gd name="connsiteX4" fmla="*/ 1049 w 1235"/>
              <a:gd name="connsiteY4" fmla="*/ 409 h 409"/>
              <a:gd name="connsiteX5" fmla="*/ 0 w 1235"/>
              <a:gd name="connsiteY5" fmla="*/ 409 h 409"/>
              <a:gd name="connsiteX6" fmla="*/ 0 w 1235"/>
              <a:gd name="connsiteY6" fmla="*/ 223 h 409"/>
              <a:gd name="connsiteX7" fmla="*/ 534 w 1235"/>
              <a:gd name="connsiteY7" fmla="*/ 223 h 409"/>
              <a:gd name="connsiteX8" fmla="*/ 531 w 1235"/>
              <a:gd name="connsiteY8" fmla="*/ 0 h 409"/>
              <a:gd name="connsiteX0" fmla="*/ 645 w 1349"/>
              <a:gd name="connsiteY0" fmla="*/ 0 h 409"/>
              <a:gd name="connsiteX1" fmla="*/ 1349 w 1349"/>
              <a:gd name="connsiteY1" fmla="*/ 0 h 409"/>
              <a:gd name="connsiteX2" fmla="*/ 1349 w 1349"/>
              <a:gd name="connsiteY2" fmla="*/ 205 h 409"/>
              <a:gd name="connsiteX3" fmla="*/ 1163 w 1349"/>
              <a:gd name="connsiteY3" fmla="*/ 205 h 409"/>
              <a:gd name="connsiteX4" fmla="*/ 1163 w 1349"/>
              <a:gd name="connsiteY4" fmla="*/ 409 h 409"/>
              <a:gd name="connsiteX5" fmla="*/ 0 w 1349"/>
              <a:gd name="connsiteY5" fmla="*/ 409 h 409"/>
              <a:gd name="connsiteX6" fmla="*/ 114 w 1349"/>
              <a:gd name="connsiteY6" fmla="*/ 223 h 409"/>
              <a:gd name="connsiteX7" fmla="*/ 648 w 1349"/>
              <a:gd name="connsiteY7" fmla="*/ 223 h 409"/>
              <a:gd name="connsiteX8" fmla="*/ 645 w 1349"/>
              <a:gd name="connsiteY8" fmla="*/ 0 h 409"/>
              <a:gd name="connsiteX0" fmla="*/ 645 w 1349"/>
              <a:gd name="connsiteY0" fmla="*/ 0 h 409"/>
              <a:gd name="connsiteX1" fmla="*/ 1349 w 1349"/>
              <a:gd name="connsiteY1" fmla="*/ 0 h 409"/>
              <a:gd name="connsiteX2" fmla="*/ 1349 w 1349"/>
              <a:gd name="connsiteY2" fmla="*/ 205 h 409"/>
              <a:gd name="connsiteX3" fmla="*/ 1163 w 1349"/>
              <a:gd name="connsiteY3" fmla="*/ 205 h 409"/>
              <a:gd name="connsiteX4" fmla="*/ 1163 w 1349"/>
              <a:gd name="connsiteY4" fmla="*/ 409 h 409"/>
              <a:gd name="connsiteX5" fmla="*/ 0 w 1349"/>
              <a:gd name="connsiteY5" fmla="*/ 409 h 409"/>
              <a:gd name="connsiteX6" fmla="*/ 2 w 1349"/>
              <a:gd name="connsiteY6" fmla="*/ 223 h 409"/>
              <a:gd name="connsiteX7" fmla="*/ 648 w 1349"/>
              <a:gd name="connsiteY7" fmla="*/ 223 h 409"/>
              <a:gd name="connsiteX8" fmla="*/ 645 w 1349"/>
              <a:gd name="connsiteY8" fmla="*/ 0 h 409"/>
              <a:gd name="connsiteX0" fmla="*/ 645 w 1349"/>
              <a:gd name="connsiteY0" fmla="*/ 0 h 409"/>
              <a:gd name="connsiteX1" fmla="*/ 1349 w 1349"/>
              <a:gd name="connsiteY1" fmla="*/ 0 h 409"/>
              <a:gd name="connsiteX2" fmla="*/ 1349 w 1349"/>
              <a:gd name="connsiteY2" fmla="*/ 205 h 409"/>
              <a:gd name="connsiteX3" fmla="*/ 1323 w 1349"/>
              <a:gd name="connsiteY3" fmla="*/ 205 h 409"/>
              <a:gd name="connsiteX4" fmla="*/ 1163 w 1349"/>
              <a:gd name="connsiteY4" fmla="*/ 409 h 409"/>
              <a:gd name="connsiteX5" fmla="*/ 0 w 1349"/>
              <a:gd name="connsiteY5" fmla="*/ 409 h 409"/>
              <a:gd name="connsiteX6" fmla="*/ 2 w 1349"/>
              <a:gd name="connsiteY6" fmla="*/ 223 h 409"/>
              <a:gd name="connsiteX7" fmla="*/ 648 w 1349"/>
              <a:gd name="connsiteY7" fmla="*/ 223 h 409"/>
              <a:gd name="connsiteX8" fmla="*/ 645 w 1349"/>
              <a:gd name="connsiteY8" fmla="*/ 0 h 409"/>
              <a:gd name="connsiteX0" fmla="*/ 645 w 1349"/>
              <a:gd name="connsiteY0" fmla="*/ 0 h 409"/>
              <a:gd name="connsiteX1" fmla="*/ 1349 w 1349"/>
              <a:gd name="connsiteY1" fmla="*/ 0 h 409"/>
              <a:gd name="connsiteX2" fmla="*/ 1349 w 1349"/>
              <a:gd name="connsiteY2" fmla="*/ 205 h 409"/>
              <a:gd name="connsiteX3" fmla="*/ 1323 w 1349"/>
              <a:gd name="connsiteY3" fmla="*/ 205 h 409"/>
              <a:gd name="connsiteX4" fmla="*/ 1327 w 1349"/>
              <a:gd name="connsiteY4" fmla="*/ 409 h 409"/>
              <a:gd name="connsiteX5" fmla="*/ 0 w 1349"/>
              <a:gd name="connsiteY5" fmla="*/ 409 h 409"/>
              <a:gd name="connsiteX6" fmla="*/ 2 w 1349"/>
              <a:gd name="connsiteY6" fmla="*/ 223 h 409"/>
              <a:gd name="connsiteX7" fmla="*/ 648 w 1349"/>
              <a:gd name="connsiteY7" fmla="*/ 223 h 409"/>
              <a:gd name="connsiteX8" fmla="*/ 645 w 1349"/>
              <a:gd name="connsiteY8" fmla="*/ 0 h 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9" h="409">
                <a:moveTo>
                  <a:pt x="645" y="0"/>
                </a:moveTo>
                <a:lnTo>
                  <a:pt x="1349" y="0"/>
                </a:lnTo>
                <a:lnTo>
                  <a:pt x="1349" y="205"/>
                </a:lnTo>
                <a:lnTo>
                  <a:pt x="1323" y="205"/>
                </a:lnTo>
                <a:cubicBezTo>
                  <a:pt x="1324" y="273"/>
                  <a:pt x="1326" y="341"/>
                  <a:pt x="1327" y="409"/>
                </a:cubicBezTo>
                <a:lnTo>
                  <a:pt x="0" y="409"/>
                </a:lnTo>
                <a:cubicBezTo>
                  <a:pt x="1" y="347"/>
                  <a:pt x="1" y="285"/>
                  <a:pt x="2" y="223"/>
                </a:cubicBezTo>
                <a:lnTo>
                  <a:pt x="648" y="223"/>
                </a:lnTo>
                <a:cubicBezTo>
                  <a:pt x="647" y="149"/>
                  <a:pt x="646" y="74"/>
                  <a:pt x="645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115923" y="2724918"/>
            <a:ext cx="881062" cy="2809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5295013" y="2581275"/>
            <a:ext cx="752475" cy="2952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3534046" y="2904644"/>
            <a:ext cx="917444" cy="32589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3" name="Picture 7" descr="mulher pensan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92588"/>
            <a:ext cx="2757488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Freeform 8"/>
          <p:cNvSpPr>
            <a:spLocks/>
          </p:cNvSpPr>
          <p:nvPr/>
        </p:nvSpPr>
        <p:spPr bwMode="auto">
          <a:xfrm>
            <a:off x="565150" y="3775075"/>
            <a:ext cx="2209799" cy="574675"/>
          </a:xfrm>
          <a:custGeom>
            <a:avLst/>
            <a:gdLst>
              <a:gd name="T0" fmla="*/ 901 w 1598"/>
              <a:gd name="T1" fmla="*/ 0 h 362"/>
              <a:gd name="T2" fmla="*/ 1598 w 1598"/>
              <a:gd name="T3" fmla="*/ 0 h 362"/>
              <a:gd name="T4" fmla="*/ 1598 w 1598"/>
              <a:gd name="T5" fmla="*/ 362 h 362"/>
              <a:gd name="T6" fmla="*/ 0 w 1598"/>
              <a:gd name="T7" fmla="*/ 362 h 362"/>
              <a:gd name="T8" fmla="*/ 0 w 1598"/>
              <a:gd name="T9" fmla="*/ 204 h 362"/>
              <a:gd name="T10" fmla="*/ 901 w 1598"/>
              <a:gd name="T11" fmla="*/ 204 h 362"/>
              <a:gd name="T12" fmla="*/ 901 w 1598"/>
              <a:gd name="T13" fmla="*/ 0 h 3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98"/>
              <a:gd name="T22" fmla="*/ 0 h 362"/>
              <a:gd name="T23" fmla="*/ 1598 w 1598"/>
              <a:gd name="T24" fmla="*/ 362 h 362"/>
              <a:gd name="connsiteX0" fmla="*/ 901 w 1598"/>
              <a:gd name="connsiteY0" fmla="*/ 0 h 362"/>
              <a:gd name="connsiteX1" fmla="*/ 1598 w 1598"/>
              <a:gd name="connsiteY1" fmla="*/ 0 h 362"/>
              <a:gd name="connsiteX2" fmla="*/ 1598 w 1598"/>
              <a:gd name="connsiteY2" fmla="*/ 362 h 362"/>
              <a:gd name="connsiteX3" fmla="*/ 0 w 1598"/>
              <a:gd name="connsiteY3" fmla="*/ 362 h 362"/>
              <a:gd name="connsiteX4" fmla="*/ 0 w 1598"/>
              <a:gd name="connsiteY4" fmla="*/ 204 h 362"/>
              <a:gd name="connsiteX5" fmla="*/ 901 w 1598"/>
              <a:gd name="connsiteY5" fmla="*/ 204 h 362"/>
              <a:gd name="connsiteX6" fmla="*/ 901 w 1598"/>
              <a:gd name="connsiteY6" fmla="*/ 0 h 362"/>
              <a:gd name="connsiteX0" fmla="*/ 801 w 1598"/>
              <a:gd name="connsiteY0" fmla="*/ 0 h 362"/>
              <a:gd name="connsiteX1" fmla="*/ 1598 w 1598"/>
              <a:gd name="connsiteY1" fmla="*/ 0 h 362"/>
              <a:gd name="connsiteX2" fmla="*/ 1598 w 1598"/>
              <a:gd name="connsiteY2" fmla="*/ 362 h 362"/>
              <a:gd name="connsiteX3" fmla="*/ 0 w 1598"/>
              <a:gd name="connsiteY3" fmla="*/ 362 h 362"/>
              <a:gd name="connsiteX4" fmla="*/ 0 w 1598"/>
              <a:gd name="connsiteY4" fmla="*/ 204 h 362"/>
              <a:gd name="connsiteX5" fmla="*/ 901 w 1598"/>
              <a:gd name="connsiteY5" fmla="*/ 204 h 362"/>
              <a:gd name="connsiteX6" fmla="*/ 801 w 1598"/>
              <a:gd name="connsiteY6" fmla="*/ 0 h 362"/>
              <a:gd name="connsiteX0" fmla="*/ 801 w 1598"/>
              <a:gd name="connsiteY0" fmla="*/ 0 h 362"/>
              <a:gd name="connsiteX1" fmla="*/ 1598 w 1598"/>
              <a:gd name="connsiteY1" fmla="*/ 0 h 362"/>
              <a:gd name="connsiteX2" fmla="*/ 1598 w 1598"/>
              <a:gd name="connsiteY2" fmla="*/ 362 h 362"/>
              <a:gd name="connsiteX3" fmla="*/ 0 w 1598"/>
              <a:gd name="connsiteY3" fmla="*/ 362 h 362"/>
              <a:gd name="connsiteX4" fmla="*/ 0 w 1598"/>
              <a:gd name="connsiteY4" fmla="*/ 204 h 362"/>
              <a:gd name="connsiteX5" fmla="*/ 813 w 1598"/>
              <a:gd name="connsiteY5" fmla="*/ 204 h 362"/>
              <a:gd name="connsiteX6" fmla="*/ 801 w 1598"/>
              <a:gd name="connsiteY6" fmla="*/ 0 h 362"/>
              <a:gd name="connsiteX0" fmla="*/ 801 w 1598"/>
              <a:gd name="connsiteY0" fmla="*/ 0 h 362"/>
              <a:gd name="connsiteX1" fmla="*/ 1598 w 1598"/>
              <a:gd name="connsiteY1" fmla="*/ 0 h 362"/>
              <a:gd name="connsiteX2" fmla="*/ 1598 w 1598"/>
              <a:gd name="connsiteY2" fmla="*/ 362 h 362"/>
              <a:gd name="connsiteX3" fmla="*/ 0 w 1598"/>
              <a:gd name="connsiteY3" fmla="*/ 362 h 362"/>
              <a:gd name="connsiteX4" fmla="*/ 0 w 1598"/>
              <a:gd name="connsiteY4" fmla="*/ 204 h 362"/>
              <a:gd name="connsiteX5" fmla="*/ 813 w 1598"/>
              <a:gd name="connsiteY5" fmla="*/ 204 h 362"/>
              <a:gd name="connsiteX6" fmla="*/ 801 w 1598"/>
              <a:gd name="connsiteY6" fmla="*/ 0 h 362"/>
              <a:gd name="connsiteX0" fmla="*/ 801 w 1598"/>
              <a:gd name="connsiteY0" fmla="*/ 0 h 362"/>
              <a:gd name="connsiteX1" fmla="*/ 1598 w 1598"/>
              <a:gd name="connsiteY1" fmla="*/ 0 h 362"/>
              <a:gd name="connsiteX2" fmla="*/ 1598 w 1598"/>
              <a:gd name="connsiteY2" fmla="*/ 362 h 362"/>
              <a:gd name="connsiteX3" fmla="*/ 0 w 1598"/>
              <a:gd name="connsiteY3" fmla="*/ 362 h 362"/>
              <a:gd name="connsiteX4" fmla="*/ 0 w 1598"/>
              <a:gd name="connsiteY4" fmla="*/ 204 h 362"/>
              <a:gd name="connsiteX5" fmla="*/ 813 w 1598"/>
              <a:gd name="connsiteY5" fmla="*/ 204 h 362"/>
              <a:gd name="connsiteX6" fmla="*/ 801 w 1598"/>
              <a:gd name="connsiteY6" fmla="*/ 0 h 362"/>
              <a:gd name="connsiteX0" fmla="*/ 801 w 1598"/>
              <a:gd name="connsiteY0" fmla="*/ 0 h 362"/>
              <a:gd name="connsiteX1" fmla="*/ 1598 w 1598"/>
              <a:gd name="connsiteY1" fmla="*/ 0 h 362"/>
              <a:gd name="connsiteX2" fmla="*/ 1598 w 1598"/>
              <a:gd name="connsiteY2" fmla="*/ 362 h 362"/>
              <a:gd name="connsiteX3" fmla="*/ 0 w 1598"/>
              <a:gd name="connsiteY3" fmla="*/ 362 h 362"/>
              <a:gd name="connsiteX4" fmla="*/ 0 w 1598"/>
              <a:gd name="connsiteY4" fmla="*/ 204 h 362"/>
              <a:gd name="connsiteX5" fmla="*/ 813 w 1598"/>
              <a:gd name="connsiteY5" fmla="*/ 204 h 362"/>
              <a:gd name="connsiteX6" fmla="*/ 801 w 1598"/>
              <a:gd name="connsiteY6" fmla="*/ 0 h 362"/>
              <a:gd name="connsiteX0" fmla="*/ 801 w 1598"/>
              <a:gd name="connsiteY0" fmla="*/ 0 h 362"/>
              <a:gd name="connsiteX1" fmla="*/ 1598 w 1598"/>
              <a:gd name="connsiteY1" fmla="*/ 0 h 362"/>
              <a:gd name="connsiteX2" fmla="*/ 1598 w 1598"/>
              <a:gd name="connsiteY2" fmla="*/ 362 h 362"/>
              <a:gd name="connsiteX3" fmla="*/ 0 w 1598"/>
              <a:gd name="connsiteY3" fmla="*/ 362 h 362"/>
              <a:gd name="connsiteX4" fmla="*/ 0 w 1598"/>
              <a:gd name="connsiteY4" fmla="*/ 204 h 362"/>
              <a:gd name="connsiteX5" fmla="*/ 813 w 1598"/>
              <a:gd name="connsiteY5" fmla="*/ 204 h 362"/>
              <a:gd name="connsiteX6" fmla="*/ 801 w 1598"/>
              <a:gd name="connsiteY6" fmla="*/ 0 h 362"/>
              <a:gd name="connsiteX0" fmla="*/ 801 w 1598"/>
              <a:gd name="connsiteY0" fmla="*/ 0 h 362"/>
              <a:gd name="connsiteX1" fmla="*/ 1598 w 1598"/>
              <a:gd name="connsiteY1" fmla="*/ 0 h 362"/>
              <a:gd name="connsiteX2" fmla="*/ 1598 w 1598"/>
              <a:gd name="connsiteY2" fmla="*/ 362 h 362"/>
              <a:gd name="connsiteX3" fmla="*/ 0 w 1598"/>
              <a:gd name="connsiteY3" fmla="*/ 362 h 362"/>
              <a:gd name="connsiteX4" fmla="*/ 0 w 1598"/>
              <a:gd name="connsiteY4" fmla="*/ 204 h 362"/>
              <a:gd name="connsiteX5" fmla="*/ 701 w 1598"/>
              <a:gd name="connsiteY5" fmla="*/ 204 h 362"/>
              <a:gd name="connsiteX6" fmla="*/ 801 w 1598"/>
              <a:gd name="connsiteY6" fmla="*/ 0 h 362"/>
              <a:gd name="connsiteX0" fmla="*/ 801 w 1598"/>
              <a:gd name="connsiteY0" fmla="*/ 0 h 362"/>
              <a:gd name="connsiteX1" fmla="*/ 1598 w 1598"/>
              <a:gd name="connsiteY1" fmla="*/ 0 h 362"/>
              <a:gd name="connsiteX2" fmla="*/ 1598 w 1598"/>
              <a:gd name="connsiteY2" fmla="*/ 362 h 362"/>
              <a:gd name="connsiteX3" fmla="*/ 0 w 1598"/>
              <a:gd name="connsiteY3" fmla="*/ 362 h 362"/>
              <a:gd name="connsiteX4" fmla="*/ 0 w 1598"/>
              <a:gd name="connsiteY4" fmla="*/ 204 h 362"/>
              <a:gd name="connsiteX5" fmla="*/ 799 w 1598"/>
              <a:gd name="connsiteY5" fmla="*/ 204 h 362"/>
              <a:gd name="connsiteX6" fmla="*/ 801 w 1598"/>
              <a:gd name="connsiteY6" fmla="*/ 0 h 362"/>
              <a:gd name="connsiteX0" fmla="*/ 801 w 1598"/>
              <a:gd name="connsiteY0" fmla="*/ 0 h 362"/>
              <a:gd name="connsiteX1" fmla="*/ 1598 w 1598"/>
              <a:gd name="connsiteY1" fmla="*/ 0 h 362"/>
              <a:gd name="connsiteX2" fmla="*/ 1596 w 1598"/>
              <a:gd name="connsiteY2" fmla="*/ 2 h 362"/>
              <a:gd name="connsiteX3" fmla="*/ 1598 w 1598"/>
              <a:gd name="connsiteY3" fmla="*/ 362 h 362"/>
              <a:gd name="connsiteX4" fmla="*/ 0 w 1598"/>
              <a:gd name="connsiteY4" fmla="*/ 362 h 362"/>
              <a:gd name="connsiteX5" fmla="*/ 0 w 1598"/>
              <a:gd name="connsiteY5" fmla="*/ 204 h 362"/>
              <a:gd name="connsiteX6" fmla="*/ 799 w 1598"/>
              <a:gd name="connsiteY6" fmla="*/ 204 h 362"/>
              <a:gd name="connsiteX7" fmla="*/ 801 w 1598"/>
              <a:gd name="connsiteY7" fmla="*/ 0 h 362"/>
              <a:gd name="connsiteX0" fmla="*/ 801 w 1694"/>
              <a:gd name="connsiteY0" fmla="*/ 0 h 362"/>
              <a:gd name="connsiteX1" fmla="*/ 1598 w 1694"/>
              <a:gd name="connsiteY1" fmla="*/ 0 h 362"/>
              <a:gd name="connsiteX2" fmla="*/ 1596 w 1694"/>
              <a:gd name="connsiteY2" fmla="*/ 2 h 362"/>
              <a:gd name="connsiteX3" fmla="*/ 1694 w 1694"/>
              <a:gd name="connsiteY3" fmla="*/ 362 h 362"/>
              <a:gd name="connsiteX4" fmla="*/ 0 w 1694"/>
              <a:gd name="connsiteY4" fmla="*/ 362 h 362"/>
              <a:gd name="connsiteX5" fmla="*/ 0 w 1694"/>
              <a:gd name="connsiteY5" fmla="*/ 204 h 362"/>
              <a:gd name="connsiteX6" fmla="*/ 799 w 1694"/>
              <a:gd name="connsiteY6" fmla="*/ 204 h 362"/>
              <a:gd name="connsiteX7" fmla="*/ 801 w 1694"/>
              <a:gd name="connsiteY7" fmla="*/ 0 h 362"/>
              <a:gd name="connsiteX0" fmla="*/ 801 w 1694"/>
              <a:gd name="connsiteY0" fmla="*/ 0 h 362"/>
              <a:gd name="connsiteX1" fmla="*/ 1598 w 1694"/>
              <a:gd name="connsiteY1" fmla="*/ 0 h 362"/>
              <a:gd name="connsiteX2" fmla="*/ 1692 w 1694"/>
              <a:gd name="connsiteY2" fmla="*/ 2 h 362"/>
              <a:gd name="connsiteX3" fmla="*/ 1694 w 1694"/>
              <a:gd name="connsiteY3" fmla="*/ 362 h 362"/>
              <a:gd name="connsiteX4" fmla="*/ 0 w 1694"/>
              <a:gd name="connsiteY4" fmla="*/ 362 h 362"/>
              <a:gd name="connsiteX5" fmla="*/ 0 w 1694"/>
              <a:gd name="connsiteY5" fmla="*/ 204 h 362"/>
              <a:gd name="connsiteX6" fmla="*/ 799 w 1694"/>
              <a:gd name="connsiteY6" fmla="*/ 204 h 362"/>
              <a:gd name="connsiteX7" fmla="*/ 801 w 1694"/>
              <a:gd name="connsiteY7" fmla="*/ 0 h 362"/>
              <a:gd name="connsiteX0" fmla="*/ 626 w 1694"/>
              <a:gd name="connsiteY0" fmla="*/ 0 h 362"/>
              <a:gd name="connsiteX1" fmla="*/ 1598 w 1694"/>
              <a:gd name="connsiteY1" fmla="*/ 0 h 362"/>
              <a:gd name="connsiteX2" fmla="*/ 1692 w 1694"/>
              <a:gd name="connsiteY2" fmla="*/ 2 h 362"/>
              <a:gd name="connsiteX3" fmla="*/ 1694 w 1694"/>
              <a:gd name="connsiteY3" fmla="*/ 362 h 362"/>
              <a:gd name="connsiteX4" fmla="*/ 0 w 1694"/>
              <a:gd name="connsiteY4" fmla="*/ 362 h 362"/>
              <a:gd name="connsiteX5" fmla="*/ 0 w 1694"/>
              <a:gd name="connsiteY5" fmla="*/ 204 h 362"/>
              <a:gd name="connsiteX6" fmla="*/ 799 w 1694"/>
              <a:gd name="connsiteY6" fmla="*/ 204 h 362"/>
              <a:gd name="connsiteX7" fmla="*/ 626 w 1694"/>
              <a:gd name="connsiteY7" fmla="*/ 0 h 362"/>
              <a:gd name="connsiteX0" fmla="*/ 626 w 1694"/>
              <a:gd name="connsiteY0" fmla="*/ 0 h 362"/>
              <a:gd name="connsiteX1" fmla="*/ 1598 w 1694"/>
              <a:gd name="connsiteY1" fmla="*/ 0 h 362"/>
              <a:gd name="connsiteX2" fmla="*/ 1692 w 1694"/>
              <a:gd name="connsiteY2" fmla="*/ 2 h 362"/>
              <a:gd name="connsiteX3" fmla="*/ 1694 w 1694"/>
              <a:gd name="connsiteY3" fmla="*/ 362 h 362"/>
              <a:gd name="connsiteX4" fmla="*/ 0 w 1694"/>
              <a:gd name="connsiteY4" fmla="*/ 362 h 362"/>
              <a:gd name="connsiteX5" fmla="*/ 0 w 1694"/>
              <a:gd name="connsiteY5" fmla="*/ 204 h 362"/>
              <a:gd name="connsiteX6" fmla="*/ 624 w 1694"/>
              <a:gd name="connsiteY6" fmla="*/ 204 h 362"/>
              <a:gd name="connsiteX7" fmla="*/ 626 w 1694"/>
              <a:gd name="connsiteY7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362 h 362"/>
              <a:gd name="connsiteX3" fmla="*/ 0 w 1694"/>
              <a:gd name="connsiteY3" fmla="*/ 362 h 362"/>
              <a:gd name="connsiteX4" fmla="*/ 0 w 1694"/>
              <a:gd name="connsiteY4" fmla="*/ 204 h 362"/>
              <a:gd name="connsiteX5" fmla="*/ 624 w 1694"/>
              <a:gd name="connsiteY5" fmla="*/ 204 h 362"/>
              <a:gd name="connsiteX6" fmla="*/ 626 w 1694"/>
              <a:gd name="connsiteY6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362 h 362"/>
              <a:gd name="connsiteX3" fmla="*/ 0 w 1694"/>
              <a:gd name="connsiteY3" fmla="*/ 362 h 362"/>
              <a:gd name="connsiteX4" fmla="*/ 0 w 1694"/>
              <a:gd name="connsiteY4" fmla="*/ 204 h 362"/>
              <a:gd name="connsiteX5" fmla="*/ 624 w 1694"/>
              <a:gd name="connsiteY5" fmla="*/ 204 h 362"/>
              <a:gd name="connsiteX6" fmla="*/ 626 w 1694"/>
              <a:gd name="connsiteY6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362 h 362"/>
              <a:gd name="connsiteX3" fmla="*/ 0 w 1694"/>
              <a:gd name="connsiteY3" fmla="*/ 362 h 362"/>
              <a:gd name="connsiteX4" fmla="*/ 0 w 1694"/>
              <a:gd name="connsiteY4" fmla="*/ 204 h 362"/>
              <a:gd name="connsiteX5" fmla="*/ 624 w 1694"/>
              <a:gd name="connsiteY5" fmla="*/ 204 h 362"/>
              <a:gd name="connsiteX6" fmla="*/ 626 w 1694"/>
              <a:gd name="connsiteY6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362 h 362"/>
              <a:gd name="connsiteX3" fmla="*/ 0 w 1694"/>
              <a:gd name="connsiteY3" fmla="*/ 362 h 362"/>
              <a:gd name="connsiteX4" fmla="*/ 0 w 1694"/>
              <a:gd name="connsiteY4" fmla="*/ 204 h 362"/>
              <a:gd name="connsiteX5" fmla="*/ 624 w 1694"/>
              <a:gd name="connsiteY5" fmla="*/ 204 h 362"/>
              <a:gd name="connsiteX6" fmla="*/ 626 w 1694"/>
              <a:gd name="connsiteY6" fmla="*/ 0 h 362"/>
              <a:gd name="connsiteX0" fmla="*/ 626 w 1976"/>
              <a:gd name="connsiteY0" fmla="*/ 0 h 362"/>
              <a:gd name="connsiteX1" fmla="*/ 1692 w 1976"/>
              <a:gd name="connsiteY1" fmla="*/ 2 h 362"/>
              <a:gd name="connsiteX2" fmla="*/ 1694 w 1976"/>
              <a:gd name="connsiteY2" fmla="*/ 218 h 362"/>
              <a:gd name="connsiteX3" fmla="*/ 1694 w 1976"/>
              <a:gd name="connsiteY3" fmla="*/ 362 h 362"/>
              <a:gd name="connsiteX4" fmla="*/ 0 w 1976"/>
              <a:gd name="connsiteY4" fmla="*/ 362 h 362"/>
              <a:gd name="connsiteX5" fmla="*/ 0 w 1976"/>
              <a:gd name="connsiteY5" fmla="*/ 204 h 362"/>
              <a:gd name="connsiteX6" fmla="*/ 624 w 1976"/>
              <a:gd name="connsiteY6" fmla="*/ 204 h 362"/>
              <a:gd name="connsiteX7" fmla="*/ 626 w 1976"/>
              <a:gd name="connsiteY7" fmla="*/ 0 h 362"/>
              <a:gd name="connsiteX0" fmla="*/ 626 w 1870"/>
              <a:gd name="connsiteY0" fmla="*/ 0 h 362"/>
              <a:gd name="connsiteX1" fmla="*/ 1692 w 1870"/>
              <a:gd name="connsiteY1" fmla="*/ 2 h 362"/>
              <a:gd name="connsiteX2" fmla="*/ 1694 w 1870"/>
              <a:gd name="connsiteY2" fmla="*/ 218 h 362"/>
              <a:gd name="connsiteX3" fmla="*/ 1694 w 1870"/>
              <a:gd name="connsiteY3" fmla="*/ 362 h 362"/>
              <a:gd name="connsiteX4" fmla="*/ 0 w 1870"/>
              <a:gd name="connsiteY4" fmla="*/ 362 h 362"/>
              <a:gd name="connsiteX5" fmla="*/ 0 w 1870"/>
              <a:gd name="connsiteY5" fmla="*/ 204 h 362"/>
              <a:gd name="connsiteX6" fmla="*/ 624 w 1870"/>
              <a:gd name="connsiteY6" fmla="*/ 204 h 362"/>
              <a:gd name="connsiteX7" fmla="*/ 626 w 1870"/>
              <a:gd name="connsiteY7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218 h 362"/>
              <a:gd name="connsiteX3" fmla="*/ 1694 w 1694"/>
              <a:gd name="connsiteY3" fmla="*/ 362 h 362"/>
              <a:gd name="connsiteX4" fmla="*/ 0 w 1694"/>
              <a:gd name="connsiteY4" fmla="*/ 362 h 362"/>
              <a:gd name="connsiteX5" fmla="*/ 0 w 1694"/>
              <a:gd name="connsiteY5" fmla="*/ 204 h 362"/>
              <a:gd name="connsiteX6" fmla="*/ 624 w 1694"/>
              <a:gd name="connsiteY6" fmla="*/ 204 h 362"/>
              <a:gd name="connsiteX7" fmla="*/ 626 w 1694"/>
              <a:gd name="connsiteY7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218 h 362"/>
              <a:gd name="connsiteX3" fmla="*/ 1694 w 1694"/>
              <a:gd name="connsiteY3" fmla="*/ 182 h 362"/>
              <a:gd name="connsiteX4" fmla="*/ 1694 w 1694"/>
              <a:gd name="connsiteY4" fmla="*/ 362 h 362"/>
              <a:gd name="connsiteX5" fmla="*/ 0 w 1694"/>
              <a:gd name="connsiteY5" fmla="*/ 362 h 362"/>
              <a:gd name="connsiteX6" fmla="*/ 0 w 1694"/>
              <a:gd name="connsiteY6" fmla="*/ 204 h 362"/>
              <a:gd name="connsiteX7" fmla="*/ 624 w 1694"/>
              <a:gd name="connsiteY7" fmla="*/ 204 h 362"/>
              <a:gd name="connsiteX8" fmla="*/ 626 w 1694"/>
              <a:gd name="connsiteY8" fmla="*/ 0 h 362"/>
              <a:gd name="connsiteX0" fmla="*/ 626 w 1742"/>
              <a:gd name="connsiteY0" fmla="*/ 0 h 362"/>
              <a:gd name="connsiteX1" fmla="*/ 1692 w 1742"/>
              <a:gd name="connsiteY1" fmla="*/ 2 h 362"/>
              <a:gd name="connsiteX2" fmla="*/ 1694 w 1742"/>
              <a:gd name="connsiteY2" fmla="*/ 218 h 362"/>
              <a:gd name="connsiteX3" fmla="*/ 1694 w 1742"/>
              <a:gd name="connsiteY3" fmla="*/ 182 h 362"/>
              <a:gd name="connsiteX4" fmla="*/ 1407 w 1742"/>
              <a:gd name="connsiteY4" fmla="*/ 176 h 362"/>
              <a:gd name="connsiteX5" fmla="*/ 1694 w 1742"/>
              <a:gd name="connsiteY5" fmla="*/ 362 h 362"/>
              <a:gd name="connsiteX6" fmla="*/ 0 w 1742"/>
              <a:gd name="connsiteY6" fmla="*/ 362 h 362"/>
              <a:gd name="connsiteX7" fmla="*/ 0 w 1742"/>
              <a:gd name="connsiteY7" fmla="*/ 204 h 362"/>
              <a:gd name="connsiteX8" fmla="*/ 624 w 1742"/>
              <a:gd name="connsiteY8" fmla="*/ 204 h 362"/>
              <a:gd name="connsiteX9" fmla="*/ 626 w 1742"/>
              <a:gd name="connsiteY9" fmla="*/ 0 h 362"/>
              <a:gd name="connsiteX0" fmla="*/ 626 w 1870"/>
              <a:gd name="connsiteY0" fmla="*/ 0 h 362"/>
              <a:gd name="connsiteX1" fmla="*/ 1692 w 1870"/>
              <a:gd name="connsiteY1" fmla="*/ 2 h 362"/>
              <a:gd name="connsiteX2" fmla="*/ 1694 w 1870"/>
              <a:gd name="connsiteY2" fmla="*/ 182 h 362"/>
              <a:gd name="connsiteX3" fmla="*/ 1407 w 1870"/>
              <a:gd name="connsiteY3" fmla="*/ 176 h 362"/>
              <a:gd name="connsiteX4" fmla="*/ 1694 w 1870"/>
              <a:gd name="connsiteY4" fmla="*/ 362 h 362"/>
              <a:gd name="connsiteX5" fmla="*/ 0 w 1870"/>
              <a:gd name="connsiteY5" fmla="*/ 362 h 362"/>
              <a:gd name="connsiteX6" fmla="*/ 0 w 1870"/>
              <a:gd name="connsiteY6" fmla="*/ 204 h 362"/>
              <a:gd name="connsiteX7" fmla="*/ 624 w 1870"/>
              <a:gd name="connsiteY7" fmla="*/ 204 h 362"/>
              <a:gd name="connsiteX8" fmla="*/ 626 w 1870"/>
              <a:gd name="connsiteY8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407 w 1694"/>
              <a:gd name="connsiteY3" fmla="*/ 176 h 362"/>
              <a:gd name="connsiteX4" fmla="*/ 1694 w 1694"/>
              <a:gd name="connsiteY4" fmla="*/ 362 h 362"/>
              <a:gd name="connsiteX5" fmla="*/ 0 w 1694"/>
              <a:gd name="connsiteY5" fmla="*/ 362 h 362"/>
              <a:gd name="connsiteX6" fmla="*/ 0 w 1694"/>
              <a:gd name="connsiteY6" fmla="*/ 204 h 362"/>
              <a:gd name="connsiteX7" fmla="*/ 624 w 1694"/>
              <a:gd name="connsiteY7" fmla="*/ 204 h 362"/>
              <a:gd name="connsiteX8" fmla="*/ 626 w 1694"/>
              <a:gd name="connsiteY8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407 w 1694"/>
              <a:gd name="connsiteY3" fmla="*/ 176 h 362"/>
              <a:gd name="connsiteX4" fmla="*/ 1694 w 1694"/>
              <a:gd name="connsiteY4" fmla="*/ 362 h 362"/>
              <a:gd name="connsiteX5" fmla="*/ 0 w 1694"/>
              <a:gd name="connsiteY5" fmla="*/ 362 h 362"/>
              <a:gd name="connsiteX6" fmla="*/ 0 w 1694"/>
              <a:gd name="connsiteY6" fmla="*/ 204 h 362"/>
              <a:gd name="connsiteX7" fmla="*/ 624 w 1694"/>
              <a:gd name="connsiteY7" fmla="*/ 204 h 362"/>
              <a:gd name="connsiteX8" fmla="*/ 626 w 1694"/>
              <a:gd name="connsiteY8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407 w 1694"/>
              <a:gd name="connsiteY3" fmla="*/ 176 h 362"/>
              <a:gd name="connsiteX4" fmla="*/ 1504 w 1694"/>
              <a:gd name="connsiteY4" fmla="*/ 176 h 362"/>
              <a:gd name="connsiteX5" fmla="*/ 1694 w 1694"/>
              <a:gd name="connsiteY5" fmla="*/ 362 h 362"/>
              <a:gd name="connsiteX6" fmla="*/ 0 w 1694"/>
              <a:gd name="connsiteY6" fmla="*/ 362 h 362"/>
              <a:gd name="connsiteX7" fmla="*/ 0 w 1694"/>
              <a:gd name="connsiteY7" fmla="*/ 204 h 362"/>
              <a:gd name="connsiteX8" fmla="*/ 624 w 1694"/>
              <a:gd name="connsiteY8" fmla="*/ 204 h 362"/>
              <a:gd name="connsiteX9" fmla="*/ 626 w 1694"/>
              <a:gd name="connsiteY9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504 w 1694"/>
              <a:gd name="connsiteY3" fmla="*/ 176 h 362"/>
              <a:gd name="connsiteX4" fmla="*/ 1694 w 1694"/>
              <a:gd name="connsiteY4" fmla="*/ 362 h 362"/>
              <a:gd name="connsiteX5" fmla="*/ 0 w 1694"/>
              <a:gd name="connsiteY5" fmla="*/ 362 h 362"/>
              <a:gd name="connsiteX6" fmla="*/ 0 w 1694"/>
              <a:gd name="connsiteY6" fmla="*/ 204 h 362"/>
              <a:gd name="connsiteX7" fmla="*/ 624 w 1694"/>
              <a:gd name="connsiteY7" fmla="*/ 204 h 362"/>
              <a:gd name="connsiteX8" fmla="*/ 626 w 1694"/>
              <a:gd name="connsiteY8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504 w 1694"/>
              <a:gd name="connsiteY3" fmla="*/ 176 h 362"/>
              <a:gd name="connsiteX4" fmla="*/ 1421 w 1694"/>
              <a:gd name="connsiteY4" fmla="*/ 176 h 362"/>
              <a:gd name="connsiteX5" fmla="*/ 1694 w 1694"/>
              <a:gd name="connsiteY5" fmla="*/ 362 h 362"/>
              <a:gd name="connsiteX6" fmla="*/ 0 w 1694"/>
              <a:gd name="connsiteY6" fmla="*/ 362 h 362"/>
              <a:gd name="connsiteX7" fmla="*/ 0 w 1694"/>
              <a:gd name="connsiteY7" fmla="*/ 204 h 362"/>
              <a:gd name="connsiteX8" fmla="*/ 624 w 1694"/>
              <a:gd name="connsiteY8" fmla="*/ 204 h 362"/>
              <a:gd name="connsiteX9" fmla="*/ 626 w 1694"/>
              <a:gd name="connsiteY9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421 w 1694"/>
              <a:gd name="connsiteY3" fmla="*/ 176 h 362"/>
              <a:gd name="connsiteX4" fmla="*/ 1694 w 1694"/>
              <a:gd name="connsiteY4" fmla="*/ 362 h 362"/>
              <a:gd name="connsiteX5" fmla="*/ 0 w 1694"/>
              <a:gd name="connsiteY5" fmla="*/ 362 h 362"/>
              <a:gd name="connsiteX6" fmla="*/ 0 w 1694"/>
              <a:gd name="connsiteY6" fmla="*/ 204 h 362"/>
              <a:gd name="connsiteX7" fmla="*/ 624 w 1694"/>
              <a:gd name="connsiteY7" fmla="*/ 204 h 362"/>
              <a:gd name="connsiteX8" fmla="*/ 626 w 1694"/>
              <a:gd name="connsiteY8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421 w 1694"/>
              <a:gd name="connsiteY3" fmla="*/ 176 h 362"/>
              <a:gd name="connsiteX4" fmla="*/ 1475 w 1694"/>
              <a:gd name="connsiteY4" fmla="*/ 362 h 362"/>
              <a:gd name="connsiteX5" fmla="*/ 0 w 1694"/>
              <a:gd name="connsiteY5" fmla="*/ 362 h 362"/>
              <a:gd name="connsiteX6" fmla="*/ 0 w 1694"/>
              <a:gd name="connsiteY6" fmla="*/ 204 h 362"/>
              <a:gd name="connsiteX7" fmla="*/ 624 w 1694"/>
              <a:gd name="connsiteY7" fmla="*/ 204 h 362"/>
              <a:gd name="connsiteX8" fmla="*/ 626 w 1694"/>
              <a:gd name="connsiteY8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421 w 1694"/>
              <a:gd name="connsiteY3" fmla="*/ 176 h 362"/>
              <a:gd name="connsiteX4" fmla="*/ 1473 w 1694"/>
              <a:gd name="connsiteY4" fmla="*/ 352 h 362"/>
              <a:gd name="connsiteX5" fmla="*/ 1475 w 1694"/>
              <a:gd name="connsiteY5" fmla="*/ 362 h 362"/>
              <a:gd name="connsiteX6" fmla="*/ 0 w 1694"/>
              <a:gd name="connsiteY6" fmla="*/ 362 h 362"/>
              <a:gd name="connsiteX7" fmla="*/ 0 w 1694"/>
              <a:gd name="connsiteY7" fmla="*/ 204 h 362"/>
              <a:gd name="connsiteX8" fmla="*/ 624 w 1694"/>
              <a:gd name="connsiteY8" fmla="*/ 204 h 362"/>
              <a:gd name="connsiteX9" fmla="*/ 626 w 1694"/>
              <a:gd name="connsiteY9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552 w 1694"/>
              <a:gd name="connsiteY3" fmla="*/ 82 h 362"/>
              <a:gd name="connsiteX4" fmla="*/ 1473 w 1694"/>
              <a:gd name="connsiteY4" fmla="*/ 352 h 362"/>
              <a:gd name="connsiteX5" fmla="*/ 1475 w 1694"/>
              <a:gd name="connsiteY5" fmla="*/ 362 h 362"/>
              <a:gd name="connsiteX6" fmla="*/ 0 w 1694"/>
              <a:gd name="connsiteY6" fmla="*/ 362 h 362"/>
              <a:gd name="connsiteX7" fmla="*/ 0 w 1694"/>
              <a:gd name="connsiteY7" fmla="*/ 204 h 362"/>
              <a:gd name="connsiteX8" fmla="*/ 624 w 1694"/>
              <a:gd name="connsiteY8" fmla="*/ 204 h 362"/>
              <a:gd name="connsiteX9" fmla="*/ 626 w 1694"/>
              <a:gd name="connsiteY9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552 w 1694"/>
              <a:gd name="connsiteY3" fmla="*/ 82 h 362"/>
              <a:gd name="connsiteX4" fmla="*/ 1473 w 1694"/>
              <a:gd name="connsiteY4" fmla="*/ 352 h 362"/>
              <a:gd name="connsiteX5" fmla="*/ 1475 w 1694"/>
              <a:gd name="connsiteY5" fmla="*/ 362 h 362"/>
              <a:gd name="connsiteX6" fmla="*/ 0 w 1694"/>
              <a:gd name="connsiteY6" fmla="*/ 362 h 362"/>
              <a:gd name="connsiteX7" fmla="*/ 0 w 1694"/>
              <a:gd name="connsiteY7" fmla="*/ 204 h 362"/>
              <a:gd name="connsiteX8" fmla="*/ 624 w 1694"/>
              <a:gd name="connsiteY8" fmla="*/ 204 h 362"/>
              <a:gd name="connsiteX9" fmla="*/ 626 w 1694"/>
              <a:gd name="connsiteY9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467 w 1694"/>
              <a:gd name="connsiteY3" fmla="*/ 182 h 362"/>
              <a:gd name="connsiteX4" fmla="*/ 1473 w 1694"/>
              <a:gd name="connsiteY4" fmla="*/ 352 h 362"/>
              <a:gd name="connsiteX5" fmla="*/ 1475 w 1694"/>
              <a:gd name="connsiteY5" fmla="*/ 362 h 362"/>
              <a:gd name="connsiteX6" fmla="*/ 0 w 1694"/>
              <a:gd name="connsiteY6" fmla="*/ 362 h 362"/>
              <a:gd name="connsiteX7" fmla="*/ 0 w 1694"/>
              <a:gd name="connsiteY7" fmla="*/ 204 h 362"/>
              <a:gd name="connsiteX8" fmla="*/ 624 w 1694"/>
              <a:gd name="connsiteY8" fmla="*/ 204 h 362"/>
              <a:gd name="connsiteX9" fmla="*/ 626 w 1694"/>
              <a:gd name="connsiteY9" fmla="*/ 0 h 362"/>
              <a:gd name="connsiteX0" fmla="*/ 626 w 1719"/>
              <a:gd name="connsiteY0" fmla="*/ 0 h 362"/>
              <a:gd name="connsiteX1" fmla="*/ 1692 w 1719"/>
              <a:gd name="connsiteY1" fmla="*/ 2 h 362"/>
              <a:gd name="connsiteX2" fmla="*/ 1694 w 1719"/>
              <a:gd name="connsiteY2" fmla="*/ 182 h 362"/>
              <a:gd name="connsiteX3" fmla="*/ 1467 w 1719"/>
              <a:gd name="connsiteY3" fmla="*/ 182 h 362"/>
              <a:gd name="connsiteX4" fmla="*/ 1475 w 1719"/>
              <a:gd name="connsiteY4" fmla="*/ 362 h 362"/>
              <a:gd name="connsiteX5" fmla="*/ 0 w 1719"/>
              <a:gd name="connsiteY5" fmla="*/ 362 h 362"/>
              <a:gd name="connsiteX6" fmla="*/ 0 w 1719"/>
              <a:gd name="connsiteY6" fmla="*/ 204 h 362"/>
              <a:gd name="connsiteX7" fmla="*/ 624 w 1719"/>
              <a:gd name="connsiteY7" fmla="*/ 204 h 362"/>
              <a:gd name="connsiteX8" fmla="*/ 626 w 1719"/>
              <a:gd name="connsiteY8" fmla="*/ 0 h 362"/>
              <a:gd name="connsiteX0" fmla="*/ 626 w 1719"/>
              <a:gd name="connsiteY0" fmla="*/ 0 h 362"/>
              <a:gd name="connsiteX1" fmla="*/ 1692 w 1719"/>
              <a:gd name="connsiteY1" fmla="*/ 2 h 362"/>
              <a:gd name="connsiteX2" fmla="*/ 1694 w 1719"/>
              <a:gd name="connsiteY2" fmla="*/ 182 h 362"/>
              <a:gd name="connsiteX3" fmla="*/ 1467 w 1719"/>
              <a:gd name="connsiteY3" fmla="*/ 182 h 362"/>
              <a:gd name="connsiteX4" fmla="*/ 1475 w 1719"/>
              <a:gd name="connsiteY4" fmla="*/ 362 h 362"/>
              <a:gd name="connsiteX5" fmla="*/ 0 w 1719"/>
              <a:gd name="connsiteY5" fmla="*/ 362 h 362"/>
              <a:gd name="connsiteX6" fmla="*/ 0 w 1719"/>
              <a:gd name="connsiteY6" fmla="*/ 204 h 362"/>
              <a:gd name="connsiteX7" fmla="*/ 624 w 1719"/>
              <a:gd name="connsiteY7" fmla="*/ 204 h 362"/>
              <a:gd name="connsiteX8" fmla="*/ 626 w 1719"/>
              <a:gd name="connsiteY8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467 w 1694"/>
              <a:gd name="connsiteY3" fmla="*/ 182 h 362"/>
              <a:gd name="connsiteX4" fmla="*/ 1475 w 1694"/>
              <a:gd name="connsiteY4" fmla="*/ 362 h 362"/>
              <a:gd name="connsiteX5" fmla="*/ 0 w 1694"/>
              <a:gd name="connsiteY5" fmla="*/ 362 h 362"/>
              <a:gd name="connsiteX6" fmla="*/ 0 w 1694"/>
              <a:gd name="connsiteY6" fmla="*/ 204 h 362"/>
              <a:gd name="connsiteX7" fmla="*/ 624 w 1694"/>
              <a:gd name="connsiteY7" fmla="*/ 204 h 362"/>
              <a:gd name="connsiteX8" fmla="*/ 626 w 1694"/>
              <a:gd name="connsiteY8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467 w 1694"/>
              <a:gd name="connsiteY3" fmla="*/ 182 h 362"/>
              <a:gd name="connsiteX4" fmla="*/ 1314 w 1694"/>
              <a:gd name="connsiteY4" fmla="*/ 362 h 362"/>
              <a:gd name="connsiteX5" fmla="*/ 0 w 1694"/>
              <a:gd name="connsiteY5" fmla="*/ 362 h 362"/>
              <a:gd name="connsiteX6" fmla="*/ 0 w 1694"/>
              <a:gd name="connsiteY6" fmla="*/ 204 h 362"/>
              <a:gd name="connsiteX7" fmla="*/ 624 w 1694"/>
              <a:gd name="connsiteY7" fmla="*/ 204 h 362"/>
              <a:gd name="connsiteX8" fmla="*/ 626 w 1694"/>
              <a:gd name="connsiteY8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467 w 1694"/>
              <a:gd name="connsiteY3" fmla="*/ 182 h 362"/>
              <a:gd name="connsiteX4" fmla="*/ 1314 w 1694"/>
              <a:gd name="connsiteY4" fmla="*/ 362 h 362"/>
              <a:gd name="connsiteX5" fmla="*/ 0 w 1694"/>
              <a:gd name="connsiteY5" fmla="*/ 362 h 362"/>
              <a:gd name="connsiteX6" fmla="*/ 0 w 1694"/>
              <a:gd name="connsiteY6" fmla="*/ 204 h 362"/>
              <a:gd name="connsiteX7" fmla="*/ 624 w 1694"/>
              <a:gd name="connsiteY7" fmla="*/ 204 h 362"/>
              <a:gd name="connsiteX8" fmla="*/ 626 w 1694"/>
              <a:gd name="connsiteY8" fmla="*/ 0 h 362"/>
              <a:gd name="connsiteX0" fmla="*/ 626 w 1694"/>
              <a:gd name="connsiteY0" fmla="*/ 0 h 362"/>
              <a:gd name="connsiteX1" fmla="*/ 1692 w 1694"/>
              <a:gd name="connsiteY1" fmla="*/ 2 h 362"/>
              <a:gd name="connsiteX2" fmla="*/ 1694 w 1694"/>
              <a:gd name="connsiteY2" fmla="*/ 182 h 362"/>
              <a:gd name="connsiteX3" fmla="*/ 1467 w 1694"/>
              <a:gd name="connsiteY3" fmla="*/ 182 h 362"/>
              <a:gd name="connsiteX4" fmla="*/ 1470 w 1694"/>
              <a:gd name="connsiteY4" fmla="*/ 362 h 362"/>
              <a:gd name="connsiteX5" fmla="*/ 0 w 1694"/>
              <a:gd name="connsiteY5" fmla="*/ 362 h 362"/>
              <a:gd name="connsiteX6" fmla="*/ 0 w 1694"/>
              <a:gd name="connsiteY6" fmla="*/ 204 h 362"/>
              <a:gd name="connsiteX7" fmla="*/ 624 w 1694"/>
              <a:gd name="connsiteY7" fmla="*/ 204 h 362"/>
              <a:gd name="connsiteX8" fmla="*/ 626 w 1694"/>
              <a:gd name="connsiteY8" fmla="*/ 0 h 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4" h="362">
                <a:moveTo>
                  <a:pt x="626" y="0"/>
                </a:moveTo>
                <a:lnTo>
                  <a:pt x="1692" y="2"/>
                </a:lnTo>
                <a:cubicBezTo>
                  <a:pt x="1693" y="62"/>
                  <a:pt x="1693" y="122"/>
                  <a:pt x="1694" y="182"/>
                </a:cubicBezTo>
                <a:lnTo>
                  <a:pt x="1467" y="182"/>
                </a:lnTo>
                <a:lnTo>
                  <a:pt x="1470" y="362"/>
                </a:lnTo>
                <a:lnTo>
                  <a:pt x="0" y="362"/>
                </a:lnTo>
                <a:lnTo>
                  <a:pt x="0" y="204"/>
                </a:lnTo>
                <a:lnTo>
                  <a:pt x="624" y="204"/>
                </a:lnTo>
                <a:cubicBezTo>
                  <a:pt x="623" y="80"/>
                  <a:pt x="625" y="106"/>
                  <a:pt x="626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5" name="Picture 9" descr="http://www.dietcentralnews.com/images/Thinking%20Woman.jpg"/>
          <p:cNvPicPr>
            <a:picLocks noChangeAspect="1" noChangeArrowheads="1"/>
          </p:cNvPicPr>
          <p:nvPr/>
        </p:nvPicPr>
        <p:blipFill>
          <a:blip r:embed="rId4"/>
          <a:srcRect b="38412"/>
          <a:stretch>
            <a:fillRect/>
          </a:stretch>
        </p:blipFill>
        <p:spPr bwMode="auto">
          <a:xfrm>
            <a:off x="2897188" y="3752850"/>
            <a:ext cx="32067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2" name="AutoShape 10"/>
          <p:cNvSpPr>
            <a:spLocks noChangeArrowheads="1"/>
          </p:cNvSpPr>
          <p:nvPr/>
        </p:nvSpPr>
        <p:spPr bwMode="auto">
          <a:xfrm>
            <a:off x="138113" y="5405438"/>
            <a:ext cx="2289175" cy="831850"/>
          </a:xfrm>
          <a:prstGeom prst="roundRect">
            <a:avLst>
              <a:gd name="adj" fmla="val 44722"/>
            </a:avLst>
          </a:prstGeom>
          <a:solidFill>
            <a:schemeClr val="bg1"/>
          </a:solidFill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125413" y="5411788"/>
            <a:ext cx="210343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i="1" dirty="0" err="1" smtClean="0">
                <a:latin typeface="Verdana" charset="0"/>
              </a:rPr>
              <a:t>healthiness</a:t>
            </a:r>
            <a:endParaRPr lang="pt-BR" dirty="0">
              <a:latin typeface="Verdana" charset="0"/>
            </a:endParaRPr>
          </a:p>
        </p:txBody>
      </p:sp>
      <p:sp>
        <p:nvSpPr>
          <p:cNvPr id="59417" name="Text Box 25"/>
          <p:cNvSpPr txBox="1">
            <a:spLocks noChangeArrowheads="1"/>
          </p:cNvSpPr>
          <p:nvPr/>
        </p:nvSpPr>
        <p:spPr bwMode="auto">
          <a:xfrm>
            <a:off x="262292" y="5722938"/>
            <a:ext cx="22256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b="0" i="1" dirty="0" err="1" smtClean="0">
                <a:latin typeface="Verdana" charset="0"/>
              </a:rPr>
              <a:t>and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i="1" dirty="0" err="1" smtClean="0">
                <a:latin typeface="Verdana" charset="0"/>
              </a:rPr>
              <a:t>well-being</a:t>
            </a:r>
            <a:endParaRPr lang="pt-BR" dirty="0">
              <a:latin typeface="Verdana" charset="0"/>
            </a:endParaRPr>
          </a:p>
        </p:txBody>
      </p:sp>
      <p:sp>
        <p:nvSpPr>
          <p:cNvPr id="59421" name="AutoShape 29"/>
          <p:cNvSpPr>
            <a:spLocks noChangeArrowheads="1"/>
          </p:cNvSpPr>
          <p:nvPr/>
        </p:nvSpPr>
        <p:spPr bwMode="auto">
          <a:xfrm>
            <a:off x="2828925" y="5405438"/>
            <a:ext cx="2644775" cy="831850"/>
          </a:xfrm>
          <a:prstGeom prst="roundRect">
            <a:avLst>
              <a:gd name="adj" fmla="val 44722"/>
            </a:avLst>
          </a:prstGeom>
          <a:solidFill>
            <a:schemeClr val="bg1"/>
          </a:solidFill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2602878" y="5588963"/>
            <a:ext cx="30908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i="1" dirty="0" smtClean="0">
                <a:latin typeface="Verdana" charset="0"/>
              </a:rPr>
              <a:t>POSITIONING</a:t>
            </a:r>
            <a:endParaRPr lang="pt-BR" dirty="0">
              <a:latin typeface="Verdana" charset="0"/>
            </a:endParaRPr>
          </a:p>
        </p:txBody>
      </p:sp>
      <p:sp>
        <p:nvSpPr>
          <p:cNvPr id="59429" name="AutoShape 37"/>
          <p:cNvSpPr>
            <a:spLocks noChangeArrowheads="1"/>
          </p:cNvSpPr>
          <p:nvPr/>
        </p:nvSpPr>
        <p:spPr bwMode="auto">
          <a:xfrm>
            <a:off x="5843588" y="5405438"/>
            <a:ext cx="3175000" cy="831850"/>
          </a:xfrm>
          <a:prstGeom prst="roundRect">
            <a:avLst>
              <a:gd name="adj" fmla="val 33968"/>
            </a:avLst>
          </a:prstGeom>
          <a:solidFill>
            <a:schemeClr val="bg1"/>
          </a:solidFill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30" name="Text Box 38"/>
          <p:cNvSpPr txBox="1">
            <a:spLocks noChangeArrowheads="1"/>
          </p:cNvSpPr>
          <p:nvPr/>
        </p:nvSpPr>
        <p:spPr bwMode="auto">
          <a:xfrm>
            <a:off x="5830888" y="5411788"/>
            <a:ext cx="31670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i="1" dirty="0" err="1" smtClean="0">
                <a:latin typeface="Verdana" charset="0"/>
              </a:rPr>
              <a:t>Where</a:t>
            </a:r>
            <a:r>
              <a:rPr lang="pt-BR" b="0" i="1" dirty="0" smtClean="0">
                <a:latin typeface="Verdana" charset="0"/>
              </a:rPr>
              <a:t>,</a:t>
            </a:r>
            <a:r>
              <a:rPr lang="pt-BR" i="1" dirty="0" smtClean="0">
                <a:latin typeface="Verdana" charset="0"/>
              </a:rPr>
              <a:t> </a:t>
            </a:r>
            <a:r>
              <a:rPr lang="pt-BR" i="1" dirty="0" err="1" smtClean="0">
                <a:latin typeface="Verdana" charset="0"/>
              </a:rPr>
              <a:t>When</a:t>
            </a:r>
            <a:r>
              <a:rPr lang="pt-BR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and</a:t>
            </a:r>
            <a:r>
              <a:rPr lang="pt-BR" i="1" dirty="0" smtClean="0">
                <a:latin typeface="Verdana" charset="0"/>
              </a:rPr>
              <a:t> </a:t>
            </a:r>
            <a:r>
              <a:rPr lang="pt-BR" i="1" dirty="0" err="1" smtClean="0">
                <a:latin typeface="Verdana" charset="0"/>
              </a:rPr>
              <a:t>How</a:t>
            </a:r>
            <a:endParaRPr lang="pt-BR" dirty="0">
              <a:latin typeface="Verdana" charset="0"/>
            </a:endParaRPr>
          </a:p>
        </p:txBody>
      </p:sp>
      <p:sp>
        <p:nvSpPr>
          <p:cNvPr id="59431" name="Text Box 39"/>
          <p:cNvSpPr txBox="1">
            <a:spLocks noChangeArrowheads="1"/>
          </p:cNvSpPr>
          <p:nvPr/>
        </p:nvSpPr>
        <p:spPr bwMode="auto">
          <a:xfrm>
            <a:off x="5839460" y="5722938"/>
            <a:ext cx="330453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b="0" i="1" dirty="0" err="1" smtClean="0">
                <a:latin typeface="Verdana" charset="0"/>
              </a:rPr>
              <a:t>actions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will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be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developed</a:t>
            </a:r>
            <a:endParaRPr lang="pt-BR" dirty="0">
              <a:latin typeface="Verdana" charset="0"/>
            </a:endParaRPr>
          </a:p>
        </p:txBody>
      </p:sp>
      <p:sp>
        <p:nvSpPr>
          <p:cNvPr id="59432" name="AutoShape 40"/>
          <p:cNvSpPr>
            <a:spLocks noChangeArrowheads="1"/>
          </p:cNvSpPr>
          <p:nvPr/>
        </p:nvSpPr>
        <p:spPr bwMode="auto">
          <a:xfrm>
            <a:off x="2524125" y="5559425"/>
            <a:ext cx="192088" cy="485775"/>
          </a:xfrm>
          <a:prstGeom prst="chevron">
            <a:avLst>
              <a:gd name="adj" fmla="val 25000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33" name="AutoShape 41"/>
          <p:cNvSpPr>
            <a:spLocks noChangeArrowheads="1"/>
          </p:cNvSpPr>
          <p:nvPr/>
        </p:nvSpPr>
        <p:spPr bwMode="auto">
          <a:xfrm>
            <a:off x="5546725" y="5559425"/>
            <a:ext cx="192088" cy="485775"/>
          </a:xfrm>
          <a:prstGeom prst="chevron">
            <a:avLst>
              <a:gd name="adj" fmla="val 25000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73790" y="2665413"/>
            <a:ext cx="2633578" cy="174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b="0" i="1" dirty="0" smtClean="0">
                <a:latin typeface="Verdana" charset="0"/>
              </a:rPr>
              <a:t>“</a:t>
            </a:r>
            <a:r>
              <a:rPr lang="pt-BR" b="0" i="1" dirty="0" err="1" smtClean="0">
                <a:latin typeface="Verdana" charset="0"/>
              </a:rPr>
              <a:t>Those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new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flavours</a:t>
            </a:r>
            <a:r>
              <a:rPr lang="pt-BR" b="0" i="1" dirty="0" smtClean="0">
                <a:latin typeface="Verdana" charset="0"/>
              </a:rPr>
              <a:t> are </a:t>
            </a:r>
            <a:r>
              <a:rPr lang="pt-BR" b="0" i="1" dirty="0" err="1" smtClean="0">
                <a:latin typeface="Verdana" charset="0"/>
              </a:rPr>
              <a:t>so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tasty</a:t>
            </a:r>
            <a:r>
              <a:rPr lang="pt-BR" b="0" i="1" dirty="0" smtClean="0">
                <a:latin typeface="Verdana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pt-BR" b="0" i="1" dirty="0" smtClean="0">
                <a:latin typeface="Verdana" charset="0"/>
              </a:rPr>
              <a:t>In </a:t>
            </a:r>
            <a:r>
              <a:rPr lang="pt-BR" b="0" i="1" dirty="0" err="1" smtClean="0">
                <a:latin typeface="Verdana" charset="0"/>
              </a:rPr>
              <a:t>addition</a:t>
            </a:r>
            <a:r>
              <a:rPr lang="pt-BR" b="0" i="1" dirty="0" smtClean="0">
                <a:latin typeface="Verdana" charset="0"/>
              </a:rPr>
              <a:t> to </a:t>
            </a:r>
            <a:r>
              <a:rPr lang="pt-BR" b="0" i="1" dirty="0" err="1" smtClean="0">
                <a:latin typeface="Verdana" charset="0"/>
              </a:rPr>
              <a:t>that</a:t>
            </a:r>
            <a:r>
              <a:rPr lang="pt-BR" b="0" i="1" dirty="0" smtClean="0">
                <a:latin typeface="Verdana" charset="0"/>
              </a:rPr>
              <a:t>, </a:t>
            </a:r>
            <a:r>
              <a:rPr lang="pt-BR" b="0" i="1" dirty="0" err="1" smtClean="0">
                <a:latin typeface="Verdana" charset="0"/>
              </a:rPr>
              <a:t>there</a:t>
            </a:r>
            <a:r>
              <a:rPr lang="pt-BR" b="0" i="1" dirty="0" smtClean="0">
                <a:latin typeface="Verdana" charset="0"/>
              </a:rPr>
              <a:t> are no artificial </a:t>
            </a:r>
            <a:r>
              <a:rPr lang="pt-BR" b="0" i="1" dirty="0" err="1" smtClean="0">
                <a:latin typeface="Verdana" charset="0"/>
              </a:rPr>
              <a:t>conservatives</a:t>
            </a:r>
            <a:r>
              <a:rPr lang="pt-BR" b="0" i="1" dirty="0" smtClean="0">
                <a:latin typeface="Verdana" charset="0"/>
              </a:rPr>
              <a:t>!”</a:t>
            </a:r>
            <a:endParaRPr lang="pt-BR" b="0" i="1" dirty="0">
              <a:latin typeface="Verdana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088105" y="2155825"/>
            <a:ext cx="3315369" cy="174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b="0" i="1" dirty="0" smtClean="0">
                <a:latin typeface="Verdana" charset="0"/>
              </a:rPr>
              <a:t>“</a:t>
            </a:r>
            <a:r>
              <a:rPr lang="pt-BR" b="0" i="1" dirty="0" err="1" smtClean="0">
                <a:latin typeface="Verdana" charset="0"/>
              </a:rPr>
              <a:t>Guess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what</a:t>
            </a:r>
            <a:r>
              <a:rPr lang="pt-BR" b="0" i="1" dirty="0" smtClean="0">
                <a:latin typeface="Verdana" charset="0"/>
              </a:rPr>
              <a:t>? Just </a:t>
            </a:r>
            <a:r>
              <a:rPr lang="pt-BR" b="0" i="1" dirty="0" err="1" smtClean="0">
                <a:latin typeface="Verdana" charset="0"/>
              </a:rPr>
              <a:t>saw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at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the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market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an</a:t>
            </a:r>
            <a:r>
              <a:rPr lang="pt-BR" b="0" i="1" dirty="0" smtClean="0">
                <a:latin typeface="Verdana" charset="0"/>
              </a:rPr>
              <a:t> ultra </a:t>
            </a:r>
            <a:r>
              <a:rPr lang="pt-BR" b="0" i="1" dirty="0" err="1" smtClean="0">
                <a:latin typeface="Verdana" charset="0"/>
              </a:rPr>
              <a:t>healthy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product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that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seems</a:t>
            </a:r>
            <a:r>
              <a:rPr lang="pt-BR" b="0" i="1" dirty="0" smtClean="0">
                <a:latin typeface="Verdana" charset="0"/>
              </a:rPr>
              <a:t> to </a:t>
            </a:r>
            <a:r>
              <a:rPr lang="pt-BR" b="0" i="1" dirty="0" err="1" smtClean="0">
                <a:latin typeface="Verdana" charset="0"/>
              </a:rPr>
              <a:t>be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so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tasty</a:t>
            </a:r>
            <a:r>
              <a:rPr lang="pt-BR" b="0" i="1" dirty="0" smtClean="0">
                <a:latin typeface="Verdana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pt-BR" b="0" i="1" dirty="0" err="1" smtClean="0">
                <a:latin typeface="Verdana" charset="0"/>
              </a:rPr>
              <a:t>I’ll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definitely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give</a:t>
            </a:r>
            <a:r>
              <a:rPr lang="pt-BR" b="0" i="1" dirty="0" smtClean="0">
                <a:latin typeface="Verdana" charset="0"/>
              </a:rPr>
              <a:t> it a </a:t>
            </a:r>
            <a:r>
              <a:rPr lang="pt-BR" b="0" i="1" dirty="0" err="1" smtClean="0">
                <a:latin typeface="Verdana" charset="0"/>
              </a:rPr>
              <a:t>try</a:t>
            </a:r>
            <a:r>
              <a:rPr lang="pt-BR" b="0" i="1" dirty="0" smtClean="0">
                <a:latin typeface="Verdana" charset="0"/>
              </a:rPr>
              <a:t>!”</a:t>
            </a:r>
            <a:endParaRPr lang="pt-BR" b="0" i="1" dirty="0">
              <a:latin typeface="Verdana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6730167" y="2294355"/>
            <a:ext cx="2333625" cy="174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b="0" i="1" dirty="0" smtClean="0">
                <a:latin typeface="Verdana" charset="0"/>
              </a:rPr>
              <a:t>“</a:t>
            </a:r>
            <a:r>
              <a:rPr lang="pt-BR" b="0" i="1" dirty="0" err="1" smtClean="0">
                <a:latin typeface="Verdana" charset="0"/>
              </a:rPr>
              <a:t>Wow</a:t>
            </a:r>
            <a:r>
              <a:rPr lang="pt-BR" b="0" i="1" dirty="0" smtClean="0">
                <a:latin typeface="Verdana" charset="0"/>
              </a:rPr>
              <a:t>, </a:t>
            </a:r>
            <a:r>
              <a:rPr lang="pt-BR" b="0" i="1" dirty="0" err="1" smtClean="0">
                <a:latin typeface="Verdana" charset="0"/>
              </a:rPr>
              <a:t>Nutrella</a:t>
            </a:r>
            <a:r>
              <a:rPr lang="pt-BR" b="0" i="1" dirty="0" smtClean="0">
                <a:latin typeface="Verdana" charset="0"/>
              </a:rPr>
              <a:t> is natural </a:t>
            </a:r>
            <a:r>
              <a:rPr lang="pt-BR" b="0" i="1" dirty="0" err="1" smtClean="0">
                <a:latin typeface="Verdana" charset="0"/>
              </a:rPr>
              <a:t>and</a:t>
            </a:r>
            <a:r>
              <a:rPr lang="pt-BR" b="0" i="1" dirty="0" smtClean="0">
                <a:latin typeface="Verdana" charset="0"/>
              </a:rPr>
              <a:t> a 100% </a:t>
            </a:r>
            <a:r>
              <a:rPr lang="pt-BR" b="0" i="1" dirty="0" err="1" smtClean="0">
                <a:latin typeface="Verdana" charset="0"/>
              </a:rPr>
              <a:t>whole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wheat</a:t>
            </a:r>
            <a:r>
              <a:rPr lang="pt-BR" b="0" i="1" dirty="0" smtClean="0">
                <a:latin typeface="Verdana" charset="0"/>
              </a:rPr>
              <a:t>. It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must</a:t>
            </a:r>
            <a:r>
              <a:rPr lang="pt-BR" b="0" i="1" dirty="0" smtClean="0">
                <a:latin typeface="Verdana" charset="0"/>
              </a:rPr>
              <a:t> </a:t>
            </a:r>
            <a:br>
              <a:rPr lang="pt-BR" b="0" i="1" dirty="0" smtClean="0">
                <a:latin typeface="Verdana" charset="0"/>
              </a:rPr>
            </a:br>
            <a:r>
              <a:rPr lang="pt-BR" b="0" i="1" dirty="0" err="1" smtClean="0">
                <a:latin typeface="Verdana" charset="0"/>
              </a:rPr>
              <a:t>be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really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healthy</a:t>
            </a:r>
            <a:r>
              <a:rPr lang="pt-BR" b="0" i="1" dirty="0" smtClean="0">
                <a:latin typeface="Verdana" charset="0"/>
              </a:rPr>
              <a:t>!</a:t>
            </a:r>
            <a:r>
              <a:rPr lang="pt-BR" b="0" i="1" dirty="0">
                <a:latin typeface="Verdana" charset="0"/>
              </a:rPr>
              <a:t>”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410117" y="-1263650"/>
            <a:ext cx="9144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15000" i="1" dirty="0">
                <a:solidFill>
                  <a:schemeClr val="folHlink"/>
                </a:solidFill>
                <a:latin typeface="Verdana" charset="0"/>
              </a:rPr>
              <a:t>!</a:t>
            </a:r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-320843" y="17463"/>
            <a:ext cx="4718217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600" dirty="0" err="1" smtClean="0">
                <a:latin typeface="Verdana" charset="0"/>
              </a:rPr>
              <a:t>Differentiation</a:t>
            </a:r>
            <a:endParaRPr lang="pt-BR" sz="3600" dirty="0">
              <a:latin typeface="Verdana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45957" y="756986"/>
            <a:ext cx="3089275" cy="1020763"/>
            <a:chOff x="5478379" y="596565"/>
            <a:chExt cx="3089275" cy="1020763"/>
          </a:xfrm>
        </p:grpSpPr>
        <p:sp>
          <p:nvSpPr>
            <p:cNvPr id="29" name="AutoShape 27"/>
            <p:cNvSpPr>
              <a:spLocks noChangeArrowheads="1"/>
            </p:cNvSpPr>
            <p:nvPr/>
          </p:nvSpPr>
          <p:spPr bwMode="auto">
            <a:xfrm>
              <a:off x="5478379" y="656890"/>
              <a:ext cx="2965450" cy="960438"/>
            </a:xfrm>
            <a:prstGeom prst="roundRect">
              <a:avLst>
                <a:gd name="adj" fmla="val 15231"/>
              </a:avLst>
            </a:prstGeom>
            <a:solidFill>
              <a:schemeClr val="bg1"/>
            </a:solidFill>
            <a:ln w="762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5613317" y="596565"/>
              <a:ext cx="13858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pt-BR" sz="2400" b="0" i="1" dirty="0" err="1" smtClean="0">
                  <a:latin typeface="Verdana" charset="0"/>
                </a:rPr>
                <a:t>rightly</a:t>
              </a:r>
              <a:endParaRPr lang="pt-BR" sz="2400" b="0" i="1" dirty="0">
                <a:latin typeface="Verdana" charset="0"/>
              </a:endParaRPr>
            </a:p>
          </p:txBody>
        </p:sp>
        <p:sp>
          <p:nvSpPr>
            <p:cNvPr id="31" name="Text Box 25"/>
            <p:cNvSpPr txBox="1">
              <a:spLocks noChangeArrowheads="1"/>
            </p:cNvSpPr>
            <p:nvPr/>
          </p:nvSpPr>
          <p:spPr bwMode="auto">
            <a:xfrm>
              <a:off x="5573629" y="1233153"/>
              <a:ext cx="29940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pt-BR" i="1" dirty="0" smtClean="0">
                  <a:latin typeface="Verdana" charset="0"/>
                </a:rPr>
                <a:t>   </a:t>
              </a:r>
              <a:r>
                <a:rPr lang="pt-BR" i="1" dirty="0" err="1" smtClean="0">
                  <a:latin typeface="Verdana" charset="0"/>
                </a:rPr>
                <a:t>this</a:t>
              </a:r>
              <a:r>
                <a:rPr lang="pt-BR" i="1" dirty="0" smtClean="0">
                  <a:latin typeface="Verdana" charset="0"/>
                </a:rPr>
                <a:t> </a:t>
              </a:r>
              <a:r>
                <a:rPr lang="pt-BR" i="1" dirty="0" err="1" smtClean="0">
                  <a:latin typeface="Verdana" charset="0"/>
                </a:rPr>
                <a:t>product</a:t>
              </a:r>
              <a:r>
                <a:rPr lang="pt-BR" i="1" dirty="0" smtClean="0">
                  <a:latin typeface="Verdana" charset="0"/>
                </a:rPr>
                <a:t> </a:t>
              </a:r>
              <a:r>
                <a:rPr lang="pt-BR" i="1" dirty="0" err="1" smtClean="0">
                  <a:latin typeface="Verdana" charset="0"/>
                </a:rPr>
                <a:t>line</a:t>
              </a:r>
              <a:endParaRPr lang="pt-BR" i="1" dirty="0">
                <a:latin typeface="Verdana" charset="0"/>
              </a:endParaRPr>
            </a:p>
          </p:txBody>
        </p:sp>
        <p:sp>
          <p:nvSpPr>
            <p:cNvPr id="32" name="Text Box 30"/>
            <p:cNvSpPr txBox="1">
              <a:spLocks noChangeArrowheads="1"/>
            </p:cNvSpPr>
            <p:nvPr/>
          </p:nvSpPr>
          <p:spPr bwMode="auto">
            <a:xfrm>
              <a:off x="6041942" y="879140"/>
              <a:ext cx="24257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pt-BR" sz="2400" b="0" i="1" dirty="0" err="1" smtClean="0">
                  <a:latin typeface="Verdana" charset="0"/>
                </a:rPr>
                <a:t>positioning</a:t>
              </a:r>
              <a:endParaRPr lang="pt-BR" sz="2400" b="0" i="1" dirty="0">
                <a:latin typeface="Verdan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9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6" grpId="0" animBg="1"/>
      <p:bldP spid="59397" grpId="0" animBg="1"/>
      <p:bldP spid="59398" grpId="0" animBg="1"/>
      <p:bldP spid="59400" grpId="0" animBg="1"/>
      <p:bldP spid="59402" grpId="0" animBg="1"/>
      <p:bldP spid="59416" grpId="0"/>
      <p:bldP spid="59417" grpId="0"/>
      <p:bldP spid="59421" grpId="0" animBg="1"/>
      <p:bldP spid="59422" grpId="0"/>
      <p:bldP spid="59429" grpId="0" animBg="1"/>
      <p:bldP spid="59430" grpId="0"/>
      <p:bldP spid="59431" grpId="0"/>
      <p:bldP spid="59432" grpId="0" animBg="1"/>
      <p:bldP spid="5943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8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5" name="Picture 4" descr="pista-cooper-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0"/>
            <a:ext cx="8428038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6" descr="placa-pista-coope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54475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701955" y="6180138"/>
            <a:ext cx="38591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Jogging </a:t>
            </a:r>
            <a:r>
              <a:rPr lang="pt-BR" sz="2400" i="1" dirty="0" err="1" smtClean="0">
                <a:latin typeface="Verdana" charset="0"/>
              </a:rPr>
              <a:t>track</a:t>
            </a:r>
            <a:endParaRPr lang="en-US" sz="1600" b="0" i="1" dirty="0">
              <a:latin typeface="Verdan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1060" y="3623564"/>
            <a:ext cx="1705841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1" dirty="0" smtClean="0"/>
              <a:t>“</a:t>
            </a:r>
            <a:r>
              <a:rPr lang="en-US" b="0" i="1" dirty="0" smtClean="0"/>
              <a:t>Whether running or jogging, always look for the natural</a:t>
            </a:r>
            <a:r>
              <a:rPr lang="en-US" b="0" i="1" dirty="0" smtClean="0"/>
              <a:t>”</a:t>
            </a:r>
            <a:endParaRPr lang="en-US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19" name="Picture 4" descr="pista-cooper-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0"/>
            <a:ext cx="8428038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7" descr="placa-pista-coop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54475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701955" y="6180138"/>
            <a:ext cx="38591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Jogging </a:t>
            </a:r>
            <a:r>
              <a:rPr lang="pt-BR" sz="2400" i="1" dirty="0" err="1" smtClean="0">
                <a:latin typeface="Verdana" charset="0"/>
              </a:rPr>
              <a:t>track</a:t>
            </a:r>
            <a:endParaRPr lang="en-US" sz="1600" b="0" i="1" dirty="0">
              <a:latin typeface="Verdan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1060" y="3623564"/>
            <a:ext cx="170584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1" dirty="0" smtClean="0"/>
              <a:t>“</a:t>
            </a:r>
            <a:r>
              <a:rPr lang="en-US" b="0" i="1" dirty="0" smtClean="0"/>
              <a:t>100% healthy</a:t>
            </a:r>
          </a:p>
          <a:p>
            <a:pPr algn="ctr"/>
            <a:r>
              <a:rPr lang="en-US" b="0" i="1" dirty="0" smtClean="0"/>
              <a:t>100% natural”</a:t>
            </a:r>
            <a:endParaRPr lang="en-US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5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3" name="Rectangle 4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2403475" y="6180138"/>
            <a:ext cx="5191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Sponsored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Gym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Stations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87045" name="Picture 6" descr="Placas_parq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28575"/>
            <a:ext cx="2309812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7" descr="presentationplayground2-9"/>
          <p:cNvPicPr>
            <a:picLocks noChangeAspect="1" noChangeArrowheads="1"/>
          </p:cNvPicPr>
          <p:nvPr/>
        </p:nvPicPr>
        <p:blipFill>
          <a:blip r:embed="rId3"/>
          <a:srcRect r="66145"/>
          <a:stretch>
            <a:fillRect/>
          </a:stretch>
        </p:blipFill>
        <p:spPr bwMode="auto">
          <a:xfrm>
            <a:off x="2605088" y="3141663"/>
            <a:ext cx="1547812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8" descr="presentationplayground2-12"/>
          <p:cNvPicPr>
            <a:picLocks noChangeAspect="1" noChangeArrowheads="1"/>
          </p:cNvPicPr>
          <p:nvPr/>
        </p:nvPicPr>
        <p:blipFill>
          <a:blip r:embed="rId4"/>
          <a:srcRect r="65799"/>
          <a:stretch>
            <a:fillRect/>
          </a:stretch>
        </p:blipFill>
        <p:spPr bwMode="auto">
          <a:xfrm>
            <a:off x="5880100" y="3144838"/>
            <a:ext cx="156368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9" descr="presentationplayground2-13"/>
          <p:cNvPicPr>
            <a:picLocks noChangeAspect="1" noChangeArrowheads="1"/>
          </p:cNvPicPr>
          <p:nvPr/>
        </p:nvPicPr>
        <p:blipFill>
          <a:blip r:embed="rId5"/>
          <a:srcRect r="66145"/>
          <a:stretch>
            <a:fillRect/>
          </a:stretch>
        </p:blipFill>
        <p:spPr bwMode="auto">
          <a:xfrm>
            <a:off x="4241800" y="3144838"/>
            <a:ext cx="154781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10" descr="presentationplayground2-14"/>
          <p:cNvPicPr>
            <a:picLocks noChangeAspect="1" noChangeArrowheads="1"/>
          </p:cNvPicPr>
          <p:nvPr/>
        </p:nvPicPr>
        <p:blipFill>
          <a:blip r:embed="rId6"/>
          <a:srcRect r="66112"/>
          <a:stretch>
            <a:fillRect/>
          </a:stretch>
        </p:blipFill>
        <p:spPr bwMode="auto">
          <a:xfrm>
            <a:off x="7523163" y="1033463"/>
            <a:ext cx="154940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11" descr="presentationplayground2-16"/>
          <p:cNvPicPr>
            <a:picLocks noChangeAspect="1" noChangeArrowheads="1"/>
          </p:cNvPicPr>
          <p:nvPr/>
        </p:nvPicPr>
        <p:blipFill>
          <a:blip r:embed="rId7"/>
          <a:srcRect r="66145"/>
          <a:stretch>
            <a:fillRect/>
          </a:stretch>
        </p:blipFill>
        <p:spPr bwMode="auto">
          <a:xfrm>
            <a:off x="4240213" y="1033463"/>
            <a:ext cx="1547812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12" descr="presentationplayground2-19"/>
          <p:cNvPicPr>
            <a:picLocks noChangeAspect="1" noChangeArrowheads="1"/>
          </p:cNvPicPr>
          <p:nvPr/>
        </p:nvPicPr>
        <p:blipFill>
          <a:blip r:embed="rId8"/>
          <a:srcRect r="65834"/>
          <a:stretch>
            <a:fillRect/>
          </a:stretch>
        </p:blipFill>
        <p:spPr bwMode="auto">
          <a:xfrm>
            <a:off x="5873750" y="1033463"/>
            <a:ext cx="156210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13" descr="presentationplayground2-20"/>
          <p:cNvPicPr>
            <a:picLocks noChangeAspect="1" noChangeArrowheads="1"/>
          </p:cNvPicPr>
          <p:nvPr/>
        </p:nvPicPr>
        <p:blipFill>
          <a:blip r:embed="rId9"/>
          <a:srcRect r="66112"/>
          <a:stretch>
            <a:fillRect/>
          </a:stretch>
        </p:blipFill>
        <p:spPr bwMode="auto">
          <a:xfrm>
            <a:off x="2605088" y="1035050"/>
            <a:ext cx="15494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14" descr="presentationplayground2-10"/>
          <p:cNvPicPr>
            <a:picLocks noChangeAspect="1" noChangeArrowheads="1"/>
          </p:cNvPicPr>
          <p:nvPr/>
        </p:nvPicPr>
        <p:blipFill>
          <a:blip r:embed="rId10"/>
          <a:srcRect r="66241"/>
          <a:stretch>
            <a:fillRect/>
          </a:stretch>
        </p:blipFill>
        <p:spPr bwMode="auto">
          <a:xfrm>
            <a:off x="7534275" y="3143250"/>
            <a:ext cx="15382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8067" name="Picture 5" descr="presentationplayground2-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6325"/>
            <a:ext cx="9144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03475" y="6180138"/>
            <a:ext cx="5191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Sponsored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Gym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Stations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9091" name="Picture 5" descr="presentationplayground2-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0613"/>
            <a:ext cx="91440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03475" y="6180138"/>
            <a:ext cx="5191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Sponsored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Gym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Stations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presentationplayground2-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6488"/>
            <a:ext cx="91440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7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03475" y="6180138"/>
            <a:ext cx="5191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Sponsored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Gym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Stations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presentationplayground2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6488"/>
            <a:ext cx="91440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1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03475" y="6180138"/>
            <a:ext cx="5191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Sponsored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Gym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Stations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presentationplayground2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0775"/>
            <a:ext cx="9144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03475" y="6180138"/>
            <a:ext cx="5191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Sponsored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Gym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Stations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presentationplayground2-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0775"/>
            <a:ext cx="9144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89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03475" y="6180138"/>
            <a:ext cx="5191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Sponsored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Gym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Stations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4212" name="Picture 5" descr="presentationplayground2-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35063"/>
            <a:ext cx="91440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03475" y="6180138"/>
            <a:ext cx="5191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Sponsored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Gym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Stations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30" name="Picture 14" descr="público alvo_d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0" y="2019300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8" name="AutoShape 12"/>
          <p:cNvSpPr>
            <a:spLocks noChangeArrowheads="1"/>
          </p:cNvSpPr>
          <p:nvPr/>
        </p:nvSpPr>
        <p:spPr bwMode="auto">
          <a:xfrm>
            <a:off x="280988" y="207963"/>
            <a:ext cx="2255837" cy="679450"/>
          </a:xfrm>
          <a:prstGeom prst="roundRect">
            <a:avLst>
              <a:gd name="adj" fmla="val 15231"/>
            </a:avLst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11138" y="206375"/>
            <a:ext cx="2390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WHO is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our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target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?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8" grpId="0" animBg="1"/>
      <p:bldP spid="6042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 descr="presentationplayground2-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35063"/>
            <a:ext cx="9144000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7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03475" y="6180138"/>
            <a:ext cx="5191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Sponsored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Gym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Stations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6336859" y="3398637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6413308" y="4333923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3" name="AutoShape 35"/>
          <p:cNvSpPr>
            <a:spLocks noChangeArrowheads="1"/>
          </p:cNvSpPr>
          <p:nvPr/>
        </p:nvSpPr>
        <p:spPr bwMode="auto">
          <a:xfrm>
            <a:off x="2214563" y="1830388"/>
            <a:ext cx="1123950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Commute</a:t>
            </a:r>
            <a:endParaRPr lang="pt-BR" sz="1600" b="0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6336859" y="3398637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6413308" y="4333923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4" name="AutoShape 28"/>
          <p:cNvSpPr>
            <a:spLocks noChangeArrowheads="1"/>
          </p:cNvSpPr>
          <p:nvPr/>
        </p:nvSpPr>
        <p:spPr bwMode="auto">
          <a:xfrm>
            <a:off x="3152775" y="781050"/>
            <a:ext cx="5934075" cy="4319588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6600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3336925" y="852488"/>
            <a:ext cx="594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smtClean="0">
                <a:solidFill>
                  <a:srgbClr val="660033"/>
                </a:solidFill>
                <a:latin typeface="Verdana" charset="0"/>
              </a:rPr>
              <a:t>Metro</a:t>
            </a:r>
            <a:r>
              <a:rPr lang="pt-BR" sz="2000" dirty="0">
                <a:solidFill>
                  <a:srgbClr val="660033"/>
                </a:solidFill>
                <a:latin typeface="Verdana" charset="0"/>
              </a:rPr>
              <a:t>/ </a:t>
            </a: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Destak</a:t>
            </a:r>
            <a:r>
              <a:rPr lang="pt-BR" sz="2000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Newspapers</a:t>
            </a:r>
            <a:endParaRPr lang="pt-BR" sz="2000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37" name="Line 30"/>
          <p:cNvSpPr>
            <a:spLocks noChangeShapeType="1"/>
          </p:cNvSpPr>
          <p:nvPr/>
        </p:nvSpPr>
        <p:spPr bwMode="auto">
          <a:xfrm>
            <a:off x="3503613" y="1330325"/>
            <a:ext cx="0" cy="2773363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31"/>
          <p:cNvSpPr>
            <a:spLocks noChangeShapeType="1"/>
          </p:cNvSpPr>
          <p:nvPr/>
        </p:nvSpPr>
        <p:spPr bwMode="auto">
          <a:xfrm flipH="1">
            <a:off x="3495675" y="1624013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3590925" y="140335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Established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channel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at</a:t>
            </a:r>
            <a:r>
              <a:rPr lang="pt-BR" b="0" dirty="0" smtClean="0">
                <a:latin typeface="Verdana" charset="0"/>
              </a:rPr>
              <a:t> São </a:t>
            </a:r>
            <a:r>
              <a:rPr lang="pt-BR" b="0" dirty="0">
                <a:latin typeface="Verdana" charset="0"/>
              </a:rPr>
              <a:t>Paulo</a:t>
            </a:r>
          </a:p>
        </p:txBody>
      </p:sp>
      <p:sp>
        <p:nvSpPr>
          <p:cNvPr id="42" name="Line 33"/>
          <p:cNvSpPr>
            <a:spLocks noChangeShapeType="1"/>
          </p:cNvSpPr>
          <p:nvPr/>
        </p:nvSpPr>
        <p:spPr bwMode="auto">
          <a:xfrm flipH="1">
            <a:off x="3495675" y="218598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3590925" y="1943100"/>
            <a:ext cx="538653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C</a:t>
            </a:r>
            <a:r>
              <a:rPr lang="pt-BR" b="0" dirty="0" err="1" smtClean="0">
                <a:latin typeface="Verdana" charset="0"/>
              </a:rPr>
              <a:t>over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wrapper</a:t>
            </a:r>
            <a:r>
              <a:rPr lang="pt-BR" b="0" dirty="0" smtClean="0">
                <a:latin typeface="Verdana" charset="0"/>
              </a:rPr>
              <a:t> - </a:t>
            </a:r>
            <a:r>
              <a:rPr lang="pt-BR" b="0" i="1" dirty="0" err="1" smtClean="0">
                <a:latin typeface="Verdana" charset="0"/>
              </a:rPr>
              <a:t>health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and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well-being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news</a:t>
            </a:r>
            <a:endParaRPr lang="pt-BR" sz="800" b="0" i="1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Second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cover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en-US" b="0" dirty="0" smtClean="0">
                <a:latin typeface="Verdana" charset="0"/>
              </a:rPr>
              <a:t>–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tips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and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informations</a:t>
            </a:r>
            <a:endParaRPr lang="pt-BR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endParaRPr lang="pt-BR" sz="800" b="0" dirty="0" smtClean="0">
              <a:latin typeface="Verdana" charset="0"/>
            </a:endParaRPr>
          </a:p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Third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and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Fourth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covers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en-US" b="0" dirty="0" smtClean="0">
                <a:latin typeface="Verdana" charset="0"/>
              </a:rPr>
              <a:t>–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launching</a:t>
            </a:r>
            <a:r>
              <a:rPr lang="pt-BR" b="0" i="1" dirty="0" smtClean="0">
                <a:latin typeface="Verdana" charset="0"/>
              </a:rPr>
              <a:t> 					     </a:t>
            </a:r>
            <a:r>
              <a:rPr lang="pt-BR" b="0" i="1" dirty="0" err="1" smtClean="0">
                <a:latin typeface="Verdana" charset="0"/>
              </a:rPr>
              <a:t>campaign</a:t>
            </a:r>
            <a:endParaRPr lang="pt-BR" b="0" i="1" dirty="0" smtClean="0">
              <a:latin typeface="Verdana" charset="0"/>
            </a:endParaRPr>
          </a:p>
        </p:txBody>
      </p:sp>
      <p:sp>
        <p:nvSpPr>
          <p:cNvPr id="44" name="Line 35"/>
          <p:cNvSpPr>
            <a:spLocks noChangeShapeType="1"/>
          </p:cNvSpPr>
          <p:nvPr/>
        </p:nvSpPr>
        <p:spPr bwMode="auto">
          <a:xfrm>
            <a:off x="4100513" y="4219575"/>
            <a:ext cx="0" cy="650875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36"/>
          <p:cNvSpPr>
            <a:spLocks noChangeShapeType="1"/>
          </p:cNvSpPr>
          <p:nvPr/>
        </p:nvSpPr>
        <p:spPr bwMode="auto">
          <a:xfrm flipH="1">
            <a:off x="4092575" y="483393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4173538" y="4643438"/>
            <a:ext cx="4887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i="1">
                <a:latin typeface="Verdana" charset="0"/>
              </a:rPr>
              <a:t>Sampling</a:t>
            </a:r>
          </a:p>
        </p:txBody>
      </p:sp>
      <p:sp>
        <p:nvSpPr>
          <p:cNvPr id="47" name="Line 38"/>
          <p:cNvSpPr>
            <a:spLocks noChangeShapeType="1"/>
          </p:cNvSpPr>
          <p:nvPr/>
        </p:nvSpPr>
        <p:spPr bwMode="auto">
          <a:xfrm flipH="1">
            <a:off x="3495675" y="4067175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3590925" y="3835400"/>
            <a:ext cx="5715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b="0" dirty="0" err="1" smtClean="0">
                <a:latin typeface="Verdana" charset="0"/>
              </a:rPr>
              <a:t>Paper</a:t>
            </a:r>
            <a:r>
              <a:rPr lang="pt-BR" b="0" dirty="0" smtClean="0">
                <a:latin typeface="Verdana" charset="0"/>
              </a:rPr>
              <a:t> boys </a:t>
            </a:r>
            <a:r>
              <a:rPr lang="en-US" b="0" dirty="0" smtClean="0">
                <a:latin typeface="Verdana" charset="0"/>
              </a:rPr>
              <a:t>–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Branded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vest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i="1" dirty="0" smtClean="0">
                <a:solidFill>
                  <a:srgbClr val="660033"/>
                </a:solidFill>
                <a:latin typeface="Verdana" charset="0"/>
              </a:rPr>
              <a:t>– </a:t>
            </a:r>
            <a:r>
              <a:rPr lang="pt-BR" i="1" dirty="0" err="1" smtClean="0">
                <a:solidFill>
                  <a:srgbClr val="660033"/>
                </a:solidFill>
                <a:latin typeface="Verdana" charset="0"/>
              </a:rPr>
              <a:t>higher</a:t>
            </a:r>
            <a:r>
              <a:rPr lang="pt-BR" i="1" dirty="0" smtClean="0">
                <a:solidFill>
                  <a:srgbClr val="660033"/>
                </a:solidFill>
                <a:latin typeface="Verdana" charset="0"/>
              </a:rPr>
              <a:t/>
            </a:r>
            <a:br>
              <a:rPr lang="pt-BR" i="1" dirty="0" smtClean="0">
                <a:solidFill>
                  <a:srgbClr val="660033"/>
                </a:solidFill>
                <a:latin typeface="Verdana" charset="0"/>
              </a:rPr>
            </a:br>
            <a:r>
              <a:rPr lang="pt-BR" i="1" dirty="0" smtClean="0">
                <a:solidFill>
                  <a:srgbClr val="660033"/>
                </a:solidFill>
                <a:latin typeface="Verdana" charset="0"/>
              </a:rPr>
              <a:t>	</a:t>
            </a:r>
            <a:r>
              <a:rPr lang="pt-BR" i="1" dirty="0" smtClean="0">
                <a:solidFill>
                  <a:srgbClr val="660033"/>
                </a:solidFill>
                <a:latin typeface="Verdana" charset="0"/>
              </a:rPr>
              <a:t>		         </a:t>
            </a:r>
            <a:r>
              <a:rPr lang="pt-BR" i="1" dirty="0" err="1" smtClean="0">
                <a:solidFill>
                  <a:srgbClr val="660033"/>
                </a:solidFill>
                <a:latin typeface="Verdana" charset="0"/>
              </a:rPr>
              <a:t>visibility</a:t>
            </a:r>
            <a:endParaRPr lang="pt-BR" i="1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51" name="Line 43"/>
          <p:cNvSpPr>
            <a:spLocks noChangeShapeType="1"/>
          </p:cNvSpPr>
          <p:nvPr/>
        </p:nvSpPr>
        <p:spPr bwMode="auto">
          <a:xfrm flipH="1">
            <a:off x="3495675" y="313690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44"/>
          <p:cNvSpPr>
            <a:spLocks noChangeShapeType="1"/>
          </p:cNvSpPr>
          <p:nvPr/>
        </p:nvSpPr>
        <p:spPr bwMode="auto">
          <a:xfrm flipH="1">
            <a:off x="3495675" y="265430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35"/>
          <p:cNvSpPr>
            <a:spLocks noChangeArrowheads="1"/>
          </p:cNvSpPr>
          <p:nvPr/>
        </p:nvSpPr>
        <p:spPr bwMode="auto">
          <a:xfrm>
            <a:off x="2214563" y="1830388"/>
            <a:ext cx="1123950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Commute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49" name="Picture 41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1860550" y="2130425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2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2316163" y="2128838"/>
            <a:ext cx="4635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07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08" name="Text Box 3"/>
          <p:cNvSpPr txBox="1">
            <a:spLocks noChangeArrowheads="1"/>
          </p:cNvSpPr>
          <p:nvPr/>
        </p:nvSpPr>
        <p:spPr bwMode="auto">
          <a:xfrm>
            <a:off x="2403475" y="6180138"/>
            <a:ext cx="458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Metro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Cover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wrapper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98309" name="Picture 5" descr="Jornal_metro_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0963" y="128588"/>
            <a:ext cx="6226175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9331" name="Picture 5" descr="Jornal_destak_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49225"/>
            <a:ext cx="62230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03475" y="6180138"/>
            <a:ext cx="458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Destak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Cover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wrapper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2403475" y="6180138"/>
            <a:ext cx="458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Paper</a:t>
            </a:r>
            <a:r>
              <a:rPr lang="pt-BR" sz="2400" i="1" dirty="0" smtClean="0">
                <a:latin typeface="Verdana" charset="0"/>
              </a:rPr>
              <a:t> boy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vests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100357" name="Picture 5" descr="Promotor_metro_destak"/>
          <p:cNvPicPr>
            <a:picLocks noChangeAspect="1" noChangeArrowheads="1"/>
          </p:cNvPicPr>
          <p:nvPr/>
        </p:nvPicPr>
        <p:blipFill>
          <a:blip r:embed="rId2"/>
          <a:srcRect t="3964"/>
          <a:stretch>
            <a:fillRect/>
          </a:stretch>
        </p:blipFill>
        <p:spPr bwMode="auto">
          <a:xfrm>
            <a:off x="57150" y="28575"/>
            <a:ext cx="8939213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654300" y="1873250"/>
            <a:ext cx="4070350" cy="41290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Restaurant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Supermarket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>
            <a:off x="7558088" y="318293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Email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7558087" y="3616325"/>
            <a:ext cx="1412123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Online </a:t>
            </a:r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Store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7327900" y="2027238"/>
            <a:ext cx="792163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Books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7327900" y="2459038"/>
            <a:ext cx="1187784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Magazines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chemeClr val="bg2"/>
                </a:solidFill>
                <a:latin typeface="Verdana" charset="0"/>
              </a:rPr>
              <a:t>Commute</a:t>
            </a:r>
            <a:endParaRPr lang="pt-BR" sz="1600" b="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354B0D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Activation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Strategy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6581692" y="5090110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Gym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6216761" y="2243583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Bookshop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6336859" y="3398637"/>
            <a:ext cx="1152525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>
                <a:solidFill>
                  <a:srgbClr val="808080"/>
                </a:solidFill>
                <a:latin typeface="Verdana" charset="0"/>
              </a:rPr>
              <a:t>Internet</a:t>
            </a: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6413308" y="4333923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Park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53" name="AutoShape 28"/>
          <p:cNvSpPr>
            <a:spLocks noChangeArrowheads="1"/>
          </p:cNvSpPr>
          <p:nvPr/>
        </p:nvSpPr>
        <p:spPr bwMode="auto">
          <a:xfrm>
            <a:off x="3152775" y="781050"/>
            <a:ext cx="5683250" cy="3419475"/>
          </a:xfrm>
          <a:prstGeom prst="roundRect">
            <a:avLst>
              <a:gd name="adj" fmla="val 7926"/>
            </a:avLst>
          </a:prstGeom>
          <a:solidFill>
            <a:schemeClr val="bg1"/>
          </a:solidFill>
          <a:ln w="76200">
            <a:solidFill>
              <a:srgbClr val="6600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29"/>
          <p:cNvSpPr txBox="1">
            <a:spLocks noChangeArrowheads="1"/>
          </p:cNvSpPr>
          <p:nvPr/>
        </p:nvSpPr>
        <p:spPr bwMode="auto">
          <a:xfrm>
            <a:off x="3336925" y="852488"/>
            <a:ext cx="541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err="1" smtClean="0">
                <a:solidFill>
                  <a:srgbClr val="660033"/>
                </a:solidFill>
                <a:latin typeface="Verdana" charset="0"/>
              </a:rPr>
              <a:t>Why</a:t>
            </a:r>
            <a:r>
              <a:rPr lang="pt-BR" sz="2000" dirty="0" smtClean="0">
                <a:solidFill>
                  <a:srgbClr val="660033"/>
                </a:solidFill>
                <a:latin typeface="Verdana" charset="0"/>
              </a:rPr>
              <a:t> Metro</a:t>
            </a:r>
            <a:r>
              <a:rPr lang="pt-BR" sz="2000" dirty="0">
                <a:solidFill>
                  <a:srgbClr val="660033"/>
                </a:solidFill>
                <a:latin typeface="Verdana" charset="0"/>
              </a:rPr>
              <a:t>?</a:t>
            </a:r>
          </a:p>
        </p:txBody>
      </p:sp>
      <p:sp>
        <p:nvSpPr>
          <p:cNvPr id="55" name="Line 30"/>
          <p:cNvSpPr>
            <a:spLocks noChangeShapeType="1"/>
          </p:cNvSpPr>
          <p:nvPr/>
        </p:nvSpPr>
        <p:spPr bwMode="auto">
          <a:xfrm>
            <a:off x="3503613" y="1330325"/>
            <a:ext cx="0" cy="135890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31"/>
          <p:cNvSpPr>
            <a:spLocks noChangeShapeType="1"/>
          </p:cNvSpPr>
          <p:nvPr/>
        </p:nvSpPr>
        <p:spPr bwMode="auto">
          <a:xfrm flipH="1">
            <a:off x="3495675" y="1624013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 Box 32"/>
          <p:cNvSpPr txBox="1">
            <a:spLocks noChangeArrowheads="1"/>
          </p:cNvSpPr>
          <p:nvPr/>
        </p:nvSpPr>
        <p:spPr bwMode="auto">
          <a:xfrm>
            <a:off x="3590925" y="1403350"/>
            <a:ext cx="5154613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World</a:t>
            </a:r>
            <a:r>
              <a:rPr lang="pt-BR" b="0" dirty="0" err="1" smtClean="0">
                <a:latin typeface="Verdana" charset="0"/>
              </a:rPr>
              <a:t>’</a:t>
            </a:r>
            <a:r>
              <a:rPr lang="pt-BR" b="0" dirty="0" err="1" smtClean="0">
                <a:latin typeface="Verdana" charset="0"/>
              </a:rPr>
              <a:t>s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b</a:t>
            </a:r>
            <a:r>
              <a:rPr lang="pt-BR" b="0" dirty="0" err="1" smtClean="0">
                <a:latin typeface="Verdana" charset="0"/>
              </a:rPr>
              <a:t>iggest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international</a:t>
            </a:r>
            <a:r>
              <a:rPr lang="pt-BR" b="0" dirty="0" smtClean="0">
                <a:latin typeface="Verdana" charset="0"/>
              </a:rPr>
              <a:t> </a:t>
            </a:r>
            <a:r>
              <a:rPr lang="pt-BR" b="0" dirty="0" err="1" smtClean="0">
                <a:latin typeface="Verdana" charset="0"/>
              </a:rPr>
              <a:t>newspaper</a:t>
            </a:r>
            <a:endParaRPr lang="pt-BR" b="0" dirty="0" smtClean="0">
              <a:latin typeface="Verdana" charset="0"/>
            </a:endParaRPr>
          </a:p>
          <a:p>
            <a:endParaRPr lang="pt-BR" sz="800" b="0" dirty="0" smtClean="0">
              <a:latin typeface="Verdana" charset="0"/>
            </a:endParaRPr>
          </a:p>
          <a:p>
            <a:r>
              <a:rPr lang="pt-BR" b="0" dirty="0" err="1" smtClean="0">
                <a:latin typeface="Verdana" charset="0"/>
              </a:rPr>
              <a:t>At</a:t>
            </a:r>
            <a:r>
              <a:rPr lang="pt-BR" b="0" dirty="0" smtClean="0">
                <a:latin typeface="Verdana" charset="0"/>
              </a:rPr>
              <a:t> S</a:t>
            </a:r>
            <a:r>
              <a:rPr lang="pt-BR" b="0" dirty="0" smtClean="0">
                <a:latin typeface="Verdana" charset="0"/>
              </a:rPr>
              <a:t>ão Paulo </a:t>
            </a:r>
            <a:r>
              <a:rPr lang="pt-BR" b="0" dirty="0" err="1" smtClean="0">
                <a:latin typeface="Verdana" charset="0"/>
              </a:rPr>
              <a:t>since</a:t>
            </a:r>
            <a:r>
              <a:rPr lang="pt-BR" b="0" dirty="0" smtClean="0">
                <a:latin typeface="Verdana" charset="0"/>
              </a:rPr>
              <a:t> 2007</a:t>
            </a:r>
            <a:endParaRPr lang="pt-BR" b="0" dirty="0">
              <a:latin typeface="Verdana" charset="0"/>
            </a:endParaRPr>
          </a:p>
        </p:txBody>
      </p:sp>
      <p:sp>
        <p:nvSpPr>
          <p:cNvPr id="58" name="Line 33"/>
          <p:cNvSpPr>
            <a:spLocks noChangeShapeType="1"/>
          </p:cNvSpPr>
          <p:nvPr/>
        </p:nvSpPr>
        <p:spPr bwMode="auto">
          <a:xfrm flipH="1">
            <a:off x="3495675" y="200025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34"/>
          <p:cNvSpPr>
            <a:spLocks noChangeShapeType="1"/>
          </p:cNvSpPr>
          <p:nvPr/>
        </p:nvSpPr>
        <p:spPr bwMode="auto">
          <a:xfrm>
            <a:off x="4100513" y="2847975"/>
            <a:ext cx="0" cy="108585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35"/>
          <p:cNvSpPr>
            <a:spLocks noChangeShapeType="1"/>
          </p:cNvSpPr>
          <p:nvPr/>
        </p:nvSpPr>
        <p:spPr bwMode="auto">
          <a:xfrm flipH="1">
            <a:off x="4092575" y="309245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Text Box 36"/>
          <p:cNvSpPr txBox="1">
            <a:spLocks noChangeArrowheads="1"/>
          </p:cNvSpPr>
          <p:nvPr/>
        </p:nvSpPr>
        <p:spPr bwMode="auto">
          <a:xfrm>
            <a:off x="4173538" y="2901950"/>
            <a:ext cx="47402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i="1" dirty="0" smtClean="0">
                <a:latin typeface="Verdana" charset="0"/>
              </a:rPr>
              <a:t>homogeneous - </a:t>
            </a:r>
            <a:r>
              <a:rPr lang="pt-BR" b="0" i="1" dirty="0">
                <a:latin typeface="Verdana" charset="0"/>
              </a:rPr>
              <a:t>50% x 50%</a:t>
            </a:r>
          </a:p>
          <a:p>
            <a:endParaRPr lang="pt-BR" sz="800" b="0" i="1" dirty="0">
              <a:latin typeface="Verdana" charset="0"/>
            </a:endParaRPr>
          </a:p>
          <a:p>
            <a:r>
              <a:rPr lang="pt-BR" b="0" i="1" dirty="0">
                <a:latin typeface="Verdana" charset="0"/>
              </a:rPr>
              <a:t>70%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less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than</a:t>
            </a:r>
            <a:r>
              <a:rPr lang="pt-BR" b="0" i="1" dirty="0" smtClean="0">
                <a:latin typeface="Verdana" charset="0"/>
              </a:rPr>
              <a:t> 45 </a:t>
            </a:r>
            <a:r>
              <a:rPr lang="pt-BR" b="0" i="1" dirty="0" err="1" smtClean="0">
                <a:latin typeface="Verdana" charset="0"/>
              </a:rPr>
              <a:t>years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old</a:t>
            </a:r>
            <a:endParaRPr lang="pt-BR" b="0" i="1" dirty="0" smtClean="0">
              <a:latin typeface="Verdana" charset="0"/>
            </a:endParaRPr>
          </a:p>
          <a:p>
            <a:endParaRPr lang="pt-BR" sz="800" b="0" i="1" dirty="0" smtClean="0">
              <a:latin typeface="Verdana" charset="0"/>
            </a:endParaRPr>
          </a:p>
          <a:p>
            <a:r>
              <a:rPr lang="pt-BR" b="0" i="1" dirty="0" err="1" smtClean="0">
                <a:latin typeface="Verdana" charset="0"/>
              </a:rPr>
              <a:t>urban</a:t>
            </a:r>
            <a:r>
              <a:rPr lang="pt-BR" b="0" i="1" dirty="0" smtClean="0">
                <a:latin typeface="Verdana" charset="0"/>
              </a:rPr>
              <a:t>, </a:t>
            </a:r>
            <a:r>
              <a:rPr lang="pt-BR" b="0" i="1" dirty="0" err="1" smtClean="0">
                <a:latin typeface="Verdana" charset="0"/>
              </a:rPr>
              <a:t>active</a:t>
            </a:r>
            <a:r>
              <a:rPr lang="pt-BR" b="0" i="1" dirty="0" smtClean="0">
                <a:latin typeface="Verdana" charset="0"/>
              </a:rPr>
              <a:t>, </a:t>
            </a:r>
            <a:r>
              <a:rPr lang="pt-BR" b="0" i="1" dirty="0" err="1" smtClean="0">
                <a:latin typeface="Verdana" charset="0"/>
              </a:rPr>
              <a:t>high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graduate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profile</a:t>
            </a:r>
            <a:endParaRPr lang="pt-BR" b="0" i="1" dirty="0">
              <a:latin typeface="Verdana" charset="0"/>
            </a:endParaRPr>
          </a:p>
        </p:txBody>
      </p:sp>
      <p:sp>
        <p:nvSpPr>
          <p:cNvPr id="62" name="Line 40"/>
          <p:cNvSpPr>
            <a:spLocks noChangeShapeType="1"/>
          </p:cNvSpPr>
          <p:nvPr/>
        </p:nvSpPr>
        <p:spPr bwMode="auto">
          <a:xfrm flipH="1">
            <a:off x="3495675" y="2654300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Text Box 41"/>
          <p:cNvSpPr txBox="1">
            <a:spLocks noChangeArrowheads="1"/>
          </p:cNvSpPr>
          <p:nvPr/>
        </p:nvSpPr>
        <p:spPr bwMode="auto">
          <a:xfrm>
            <a:off x="3590925" y="2465388"/>
            <a:ext cx="5154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b="0" dirty="0" err="1" smtClean="0">
                <a:latin typeface="Verdana" charset="0"/>
              </a:rPr>
              <a:t>Target</a:t>
            </a:r>
            <a:endParaRPr lang="pt-BR" b="0" dirty="0">
              <a:latin typeface="Verdana" charset="0"/>
            </a:endParaRPr>
          </a:p>
        </p:txBody>
      </p:sp>
      <p:sp>
        <p:nvSpPr>
          <p:cNvPr id="64" name="Line 42"/>
          <p:cNvSpPr>
            <a:spLocks noChangeShapeType="1"/>
          </p:cNvSpPr>
          <p:nvPr/>
        </p:nvSpPr>
        <p:spPr bwMode="auto">
          <a:xfrm flipH="1">
            <a:off x="4092575" y="3476625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43"/>
          <p:cNvSpPr>
            <a:spLocks noChangeShapeType="1"/>
          </p:cNvSpPr>
          <p:nvPr/>
        </p:nvSpPr>
        <p:spPr bwMode="auto">
          <a:xfrm flipH="1">
            <a:off x="4092575" y="3902075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35"/>
          <p:cNvSpPr>
            <a:spLocks noChangeArrowheads="1"/>
          </p:cNvSpPr>
          <p:nvPr/>
        </p:nvSpPr>
        <p:spPr bwMode="auto">
          <a:xfrm>
            <a:off x="2214563" y="1830388"/>
            <a:ext cx="1123950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Commute</a:t>
            </a:r>
            <a:endParaRPr lang="pt-BR" sz="1600" b="0" dirty="0">
              <a:latin typeface="Verdana" charset="0"/>
            </a:endParaRPr>
          </a:p>
        </p:txBody>
      </p:sp>
      <p:pic>
        <p:nvPicPr>
          <p:cNvPr id="49" name="Picture 41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1860550" y="2130425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2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2316163" y="2128838"/>
            <a:ext cx="4635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4625" y="1163638"/>
            <a:ext cx="5183188" cy="625475"/>
            <a:chOff x="110" y="733"/>
            <a:chExt cx="3265" cy="394"/>
          </a:xfrm>
        </p:grpSpPr>
        <p:sp>
          <p:nvSpPr>
            <p:cNvPr id="102419" name="AutoShape 33"/>
            <p:cNvSpPr>
              <a:spLocks noChangeArrowheads="1"/>
            </p:cNvSpPr>
            <p:nvPr/>
          </p:nvSpPr>
          <p:spPr bwMode="auto">
            <a:xfrm>
              <a:off x="110" y="733"/>
              <a:ext cx="3265" cy="394"/>
            </a:xfrm>
            <a:prstGeom prst="roundRect">
              <a:avLst>
                <a:gd name="adj" fmla="val 15231"/>
              </a:avLst>
            </a:prstGeom>
            <a:solidFill>
              <a:srgbClr val="660033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02420" name="Text Box 34"/>
            <p:cNvSpPr txBox="1">
              <a:spLocks noChangeArrowheads="1"/>
            </p:cNvSpPr>
            <p:nvPr/>
          </p:nvSpPr>
          <p:spPr bwMode="auto">
            <a:xfrm>
              <a:off x="174" y="810"/>
              <a:ext cx="319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pt-BR" dirty="0" err="1" smtClean="0">
                  <a:solidFill>
                    <a:srgbClr val="FFFFFF"/>
                  </a:solidFill>
                  <a:latin typeface="Verdana" charset="0"/>
                </a:rPr>
                <a:t>Women</a:t>
              </a:r>
              <a:r>
                <a:rPr lang="pt-BR" dirty="0" err="1">
                  <a:solidFill>
                    <a:srgbClr val="FFFFFF"/>
                  </a:solidFill>
                  <a:latin typeface="Verdana" charset="0"/>
                </a:rPr>
                <a:t>´</a:t>
              </a:r>
              <a:r>
                <a:rPr lang="pt-BR" dirty="0">
                  <a:solidFill>
                    <a:srgbClr val="FFFFFF"/>
                  </a:solidFill>
                  <a:latin typeface="Verdana" charset="0"/>
                </a:rPr>
                <a:t>s </a:t>
              </a:r>
              <a:r>
                <a:rPr lang="pt-BR" dirty="0" err="1" smtClean="0">
                  <a:solidFill>
                    <a:srgbClr val="FFFFFF"/>
                  </a:solidFill>
                  <a:latin typeface="Verdana" charset="0"/>
                </a:rPr>
                <a:t>Health</a:t>
              </a:r>
              <a:r>
                <a:rPr lang="pt-BR" dirty="0" smtClean="0">
                  <a:solidFill>
                    <a:srgbClr val="FFFFFF"/>
                  </a:solidFill>
                  <a:latin typeface="Verdana" charset="0"/>
                </a:rPr>
                <a:t> </a:t>
              </a:r>
              <a:r>
                <a:rPr lang="pt-BR" b="0" dirty="0" smtClean="0">
                  <a:solidFill>
                    <a:srgbClr val="FFFFFF"/>
                  </a:solidFill>
                  <a:latin typeface="Verdana" charset="0"/>
                </a:rPr>
                <a:t>Magazine</a:t>
              </a:r>
              <a:r>
                <a:rPr lang="pt-BR" dirty="0" smtClean="0">
                  <a:solidFill>
                    <a:srgbClr val="FFFFFF"/>
                  </a:solidFill>
                  <a:latin typeface="Verdana" charset="0"/>
                </a:rPr>
                <a:t> </a:t>
              </a:r>
              <a:r>
                <a:rPr lang="pt-BR" dirty="0">
                  <a:solidFill>
                    <a:srgbClr val="FFFFFF"/>
                  </a:solidFill>
                  <a:latin typeface="Verdana" charset="0"/>
                </a:rPr>
                <a:t>- </a:t>
              </a:r>
              <a:r>
                <a:rPr lang="pt-BR" i="1" dirty="0">
                  <a:solidFill>
                    <a:srgbClr val="FFFFFF"/>
                  </a:solidFill>
                  <a:latin typeface="Verdana" charset="0"/>
                </a:rPr>
                <a:t>Ed. Abril</a:t>
              </a:r>
            </a:p>
          </p:txBody>
        </p:sp>
      </p:grpSp>
      <p:sp>
        <p:nvSpPr>
          <p:cNvPr id="102435" name="Text Box 35"/>
          <p:cNvSpPr txBox="1">
            <a:spLocks noChangeArrowheads="1"/>
          </p:cNvSpPr>
          <p:nvPr/>
        </p:nvSpPr>
        <p:spPr bwMode="auto">
          <a:xfrm>
            <a:off x="285750" y="2006600"/>
            <a:ext cx="3762375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BR" i="1" dirty="0" err="1" smtClean="0">
                <a:solidFill>
                  <a:srgbClr val="660033"/>
                </a:solidFill>
                <a:latin typeface="Verdana" charset="0"/>
              </a:rPr>
              <a:t>Focus</a:t>
            </a:r>
            <a:endParaRPr lang="pt-BR" i="1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102436" name="Text Box 36"/>
          <p:cNvSpPr txBox="1">
            <a:spLocks noChangeArrowheads="1"/>
          </p:cNvSpPr>
          <p:nvPr/>
        </p:nvSpPr>
        <p:spPr bwMode="auto">
          <a:xfrm>
            <a:off x="766763" y="2471738"/>
            <a:ext cx="76819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sz="1600" b="0" i="1" dirty="0" err="1" smtClean="0">
                <a:latin typeface="Verdana" charset="0"/>
              </a:rPr>
              <a:t>Healthy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habits</a:t>
            </a:r>
            <a:r>
              <a:rPr lang="pt-BR" sz="1600" b="0" i="1" dirty="0" smtClean="0">
                <a:latin typeface="Verdana" charset="0"/>
              </a:rPr>
              <a:t>, </a:t>
            </a:r>
            <a:r>
              <a:rPr lang="pt-BR" sz="1600" b="0" i="1" dirty="0" err="1" smtClean="0">
                <a:latin typeface="Verdana" charset="0"/>
              </a:rPr>
              <a:t>nutrition</a:t>
            </a:r>
            <a:r>
              <a:rPr lang="pt-BR" sz="1600" b="0" i="1" dirty="0" smtClean="0">
                <a:latin typeface="Verdana" charset="0"/>
              </a:rPr>
              <a:t>, </a:t>
            </a:r>
            <a:r>
              <a:rPr lang="pt-BR" sz="1600" b="0" i="1" dirty="0" err="1" smtClean="0">
                <a:latin typeface="Verdana" charset="0"/>
              </a:rPr>
              <a:t>fitness</a:t>
            </a:r>
            <a:r>
              <a:rPr lang="pt-BR" sz="1600" b="0" i="1" dirty="0" smtClean="0">
                <a:latin typeface="Verdana" charset="0"/>
              </a:rPr>
              <a:t>, </a:t>
            </a:r>
            <a:r>
              <a:rPr lang="pt-BR" sz="1600" b="0" i="1" dirty="0" err="1" smtClean="0">
                <a:latin typeface="Verdana" charset="0"/>
              </a:rPr>
              <a:t>beauty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and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womanly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behaviour</a:t>
            </a:r>
            <a:endParaRPr lang="pt-BR" sz="1600" b="0" i="1" dirty="0" smtClean="0">
              <a:latin typeface="Verdana" charset="0"/>
            </a:endParaRPr>
          </a:p>
        </p:txBody>
      </p:sp>
      <p:sp>
        <p:nvSpPr>
          <p:cNvPr id="102437" name="Text Box 37"/>
          <p:cNvSpPr txBox="1">
            <a:spLocks noChangeArrowheads="1"/>
          </p:cNvSpPr>
          <p:nvPr/>
        </p:nvSpPr>
        <p:spPr bwMode="auto">
          <a:xfrm>
            <a:off x="708025" y="4648200"/>
            <a:ext cx="46609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sz="1600" b="0" i="1" dirty="0" err="1" smtClean="0">
                <a:latin typeface="Verdana" charset="0"/>
              </a:rPr>
              <a:t>Product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samples</a:t>
            </a:r>
            <a:r>
              <a:rPr lang="pt-BR" sz="1600" b="0" i="1" dirty="0" smtClean="0">
                <a:latin typeface="Verdana" charset="0"/>
              </a:rPr>
              <a:t> </a:t>
            </a:r>
          </a:p>
          <a:p>
            <a:endParaRPr lang="pt-BR" sz="800" b="0" i="1" dirty="0" smtClean="0">
              <a:latin typeface="Verdana" charset="0"/>
            </a:endParaRPr>
          </a:p>
          <a:p>
            <a:r>
              <a:rPr lang="pt-BR" sz="1600" b="0" i="1" dirty="0" err="1" smtClean="0">
                <a:latin typeface="Verdana" charset="0"/>
              </a:rPr>
              <a:t>All-purpose</a:t>
            </a:r>
            <a:r>
              <a:rPr lang="pt-BR" sz="1600" b="0" i="1" dirty="0" smtClean="0">
                <a:latin typeface="Verdana" charset="0"/>
              </a:rPr>
              <a:t> folder</a:t>
            </a:r>
            <a:endParaRPr lang="pt-BR" sz="1600" b="0" i="1" dirty="0">
              <a:latin typeface="Verdana" charset="0"/>
            </a:endParaRPr>
          </a:p>
        </p:txBody>
      </p:sp>
      <p:sp>
        <p:nvSpPr>
          <p:cNvPr id="102438" name="Line 38"/>
          <p:cNvSpPr>
            <a:spLocks noChangeShapeType="1"/>
          </p:cNvSpPr>
          <p:nvPr/>
        </p:nvSpPr>
        <p:spPr bwMode="auto">
          <a:xfrm>
            <a:off x="214313" y="1390650"/>
            <a:ext cx="0" cy="313690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9" name="Line 39"/>
          <p:cNvSpPr>
            <a:spLocks noChangeShapeType="1"/>
          </p:cNvSpPr>
          <p:nvPr/>
        </p:nvSpPr>
        <p:spPr bwMode="auto">
          <a:xfrm flipH="1">
            <a:off x="206375" y="2347913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0" name="Line 40"/>
          <p:cNvSpPr>
            <a:spLocks noChangeShapeType="1"/>
          </p:cNvSpPr>
          <p:nvPr/>
        </p:nvSpPr>
        <p:spPr bwMode="auto">
          <a:xfrm flipH="1">
            <a:off x="206375" y="328453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1" name="Line 41"/>
          <p:cNvSpPr>
            <a:spLocks noChangeShapeType="1"/>
          </p:cNvSpPr>
          <p:nvPr/>
        </p:nvSpPr>
        <p:spPr bwMode="auto">
          <a:xfrm flipH="1">
            <a:off x="184150" y="4487863"/>
            <a:ext cx="146050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2" name="Text Box 42"/>
          <p:cNvSpPr txBox="1">
            <a:spLocks noChangeArrowheads="1"/>
          </p:cNvSpPr>
          <p:nvPr/>
        </p:nvSpPr>
        <p:spPr bwMode="auto">
          <a:xfrm>
            <a:off x="708025" y="3413125"/>
            <a:ext cx="5734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sz="1600" b="0" i="1" dirty="0" err="1" smtClean="0">
                <a:latin typeface="Verdana" charset="0"/>
              </a:rPr>
              <a:t>Unique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insert</a:t>
            </a:r>
            <a:endParaRPr lang="pt-BR" sz="1600" b="0" i="1" dirty="0" smtClean="0">
              <a:latin typeface="Verdana" charset="0"/>
            </a:endParaRPr>
          </a:p>
          <a:p>
            <a:endParaRPr lang="pt-BR" sz="800" b="0" i="1" dirty="0" smtClean="0">
              <a:latin typeface="Verdana" charset="0"/>
            </a:endParaRPr>
          </a:p>
          <a:p>
            <a:r>
              <a:rPr lang="pt-BR" sz="1600" b="0" i="1" dirty="0" err="1" smtClean="0">
                <a:latin typeface="Verdana" charset="0"/>
              </a:rPr>
              <a:t>Assuming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magazine</a:t>
            </a:r>
            <a:r>
              <a:rPr lang="pt-BR" sz="1600" b="0" i="1" dirty="0" err="1" smtClean="0">
                <a:latin typeface="Verdana" charset="0"/>
              </a:rPr>
              <a:t>’s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concepts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smtClean="0">
                <a:latin typeface="Verdana" charset="0"/>
              </a:rPr>
              <a:t>- </a:t>
            </a:r>
            <a:r>
              <a:rPr lang="pt-BR" sz="1600" i="1" dirty="0" err="1" smtClean="0">
                <a:solidFill>
                  <a:srgbClr val="660033"/>
                </a:solidFill>
                <a:latin typeface="Verdana" charset="0"/>
              </a:rPr>
              <a:t>positioning</a:t>
            </a:r>
            <a:endParaRPr lang="pt-BR" sz="1600" b="0" i="1" dirty="0">
              <a:latin typeface="Verdana" charset="0"/>
            </a:endParaRPr>
          </a:p>
        </p:txBody>
      </p:sp>
      <p:pic>
        <p:nvPicPr>
          <p:cNvPr id="102430" name="Picture 30" descr="Selo_apres_parceri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1839" r="5756"/>
          <a:stretch>
            <a:fillRect/>
          </a:stretch>
        </p:blipFill>
        <p:spPr bwMode="auto">
          <a:xfrm>
            <a:off x="5599113" y="1641475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1" name="Picture 31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4695825" y="1646238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2" name="Picture 32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5149850" y="1644650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4" name="Picture 44" descr="http://mondayacademia.files.wordpress.com/2008/11/02_womenshealth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08827">
            <a:off x="6242050" y="3022600"/>
            <a:ext cx="2901950" cy="3835400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>
            <a:outerShdw blurRad="63500" dist="71842" dir="81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102445" name="Text Box 45"/>
          <p:cNvSpPr txBox="1">
            <a:spLocks noChangeArrowheads="1"/>
          </p:cNvSpPr>
          <p:nvPr/>
        </p:nvSpPr>
        <p:spPr bwMode="auto">
          <a:xfrm>
            <a:off x="6386513" y="339725"/>
            <a:ext cx="2506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Partnership</a:t>
            </a:r>
            <a:endParaRPr lang="en-US" sz="2400" i="1" dirty="0">
              <a:latin typeface="Verdana" charset="0"/>
            </a:endParaRPr>
          </a:p>
        </p:txBody>
      </p:sp>
      <p:sp>
        <p:nvSpPr>
          <p:cNvPr id="102446" name="Rectangle 46"/>
          <p:cNvSpPr>
            <a:spLocks noChangeArrowheads="1"/>
          </p:cNvSpPr>
          <p:nvPr/>
        </p:nvSpPr>
        <p:spPr bwMode="auto">
          <a:xfrm>
            <a:off x="6961188" y="766763"/>
            <a:ext cx="2182812" cy="4286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7" name="Text Box 47"/>
          <p:cNvSpPr txBox="1">
            <a:spLocks noChangeArrowheads="1"/>
          </p:cNvSpPr>
          <p:nvPr/>
        </p:nvSpPr>
        <p:spPr bwMode="auto">
          <a:xfrm>
            <a:off x="285750" y="2936875"/>
            <a:ext cx="3762375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BR" i="1" dirty="0" smtClean="0">
                <a:solidFill>
                  <a:srgbClr val="660033"/>
                </a:solidFill>
                <a:latin typeface="Verdana" charset="0"/>
              </a:rPr>
              <a:t>POP</a:t>
            </a:r>
            <a:endParaRPr lang="pt-BR" i="1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102448" name="Text Box 48"/>
          <p:cNvSpPr txBox="1">
            <a:spLocks noChangeArrowheads="1"/>
          </p:cNvSpPr>
          <p:nvPr/>
        </p:nvSpPr>
        <p:spPr bwMode="auto">
          <a:xfrm>
            <a:off x="285750" y="4132263"/>
            <a:ext cx="3762375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BR" i="1" dirty="0" err="1" smtClean="0">
                <a:solidFill>
                  <a:srgbClr val="660033"/>
                </a:solidFill>
                <a:latin typeface="Verdana" charset="0"/>
              </a:rPr>
              <a:t>Subscribers</a:t>
            </a:r>
            <a:endParaRPr lang="pt-BR" i="1" dirty="0">
              <a:solidFill>
                <a:srgbClr val="660033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5" grpId="0"/>
      <p:bldP spid="102436" grpId="0"/>
      <p:bldP spid="102437" grpId="0"/>
      <p:bldP spid="102438" grpId="0" animBg="1"/>
      <p:bldP spid="102439" grpId="0" animBg="1"/>
      <p:bldP spid="102440" grpId="0" animBg="1"/>
      <p:bldP spid="102441" grpId="0" animBg="1"/>
      <p:bldP spid="102442" grpId="0"/>
      <p:bldP spid="102445" grpId="0"/>
      <p:bldP spid="102446" grpId="0" animBg="1"/>
      <p:bldP spid="102447" grpId="0"/>
      <p:bldP spid="10244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963863" y="6180138"/>
            <a:ext cx="4024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Magazine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insert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103429" name="Picture 8" descr="Revista_mo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2" t="3676" r="50179"/>
          <a:stretch>
            <a:fillRect/>
          </a:stretch>
        </p:blipFill>
        <p:spPr bwMode="auto">
          <a:xfrm>
            <a:off x="0" y="0"/>
            <a:ext cx="545623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7" descr="Revista_mo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35" r="4820"/>
          <a:stretch>
            <a:fillRect/>
          </a:stretch>
        </p:blipFill>
        <p:spPr bwMode="auto">
          <a:xfrm>
            <a:off x="3825875" y="2395538"/>
            <a:ext cx="53181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53" name="Picture 6" descr="Contra_capa_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2603">
            <a:off x="1543050" y="841375"/>
            <a:ext cx="3817938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 descr="Capa_mont"/>
          <p:cNvPicPr>
            <a:picLocks noChangeAspect="1" noChangeArrowheads="1"/>
          </p:cNvPicPr>
          <p:nvPr/>
        </p:nvPicPr>
        <p:blipFill>
          <a:blip r:embed="rId3"/>
          <a:srcRect l="2052" t="1828" r="1357" b="1828"/>
          <a:stretch>
            <a:fillRect/>
          </a:stretch>
        </p:blipFill>
        <p:spPr bwMode="auto">
          <a:xfrm rot="731756">
            <a:off x="3429000" y="623888"/>
            <a:ext cx="4054475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63863" y="6180138"/>
            <a:ext cx="4024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smtClean="0">
                <a:latin typeface="Verdana" charset="0"/>
              </a:rPr>
              <a:t>Magazine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insert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3" descr="público alvo_d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0" y="2019300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2" name="Picture 44" descr="público alv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15" name="Text Box 47"/>
          <p:cNvSpPr txBox="1">
            <a:spLocks noChangeArrowheads="1"/>
          </p:cNvSpPr>
          <p:nvPr/>
        </p:nvSpPr>
        <p:spPr bwMode="auto">
          <a:xfrm>
            <a:off x="401052" y="2492375"/>
            <a:ext cx="272473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pt-BR" dirty="0" err="1" smtClean="0">
                <a:latin typeface="Verdana" charset="0"/>
              </a:rPr>
              <a:t>Woman</a:t>
            </a:r>
            <a:endParaRPr lang="pt-BR" dirty="0" smtClean="0">
              <a:latin typeface="Verdana" charset="0"/>
            </a:endParaRPr>
          </a:p>
          <a:p>
            <a:pPr algn="r"/>
            <a:endParaRPr lang="pt-BR" sz="800" dirty="0">
              <a:latin typeface="Verdana" charset="0"/>
            </a:endParaRPr>
          </a:p>
          <a:p>
            <a:pPr algn="r"/>
            <a:r>
              <a:rPr lang="pt-BR" dirty="0">
                <a:latin typeface="Verdana" charset="0"/>
              </a:rPr>
              <a:t>AB+</a:t>
            </a:r>
          </a:p>
          <a:p>
            <a:pPr algn="r"/>
            <a:endParaRPr lang="pt-BR" sz="800" dirty="0">
              <a:latin typeface="Verdana" charset="0"/>
            </a:endParaRPr>
          </a:p>
          <a:p>
            <a:pPr algn="r"/>
            <a:r>
              <a:rPr lang="pt-BR" dirty="0">
                <a:latin typeface="Verdana" charset="0"/>
              </a:rPr>
              <a:t>25 - 44</a:t>
            </a:r>
            <a:r>
              <a:rPr lang="pt-BR" dirty="0" smtClean="0">
                <a:latin typeface="Verdana" charset="0"/>
              </a:rPr>
              <a:t> </a:t>
            </a:r>
            <a:r>
              <a:rPr lang="pt-BR" dirty="0" err="1" smtClean="0">
                <a:latin typeface="Verdana" charset="0"/>
              </a:rPr>
              <a:t>years</a:t>
            </a:r>
            <a:r>
              <a:rPr lang="pt-BR" dirty="0" smtClean="0">
                <a:latin typeface="Verdana" charset="0"/>
              </a:rPr>
              <a:t> </a:t>
            </a:r>
            <a:r>
              <a:rPr lang="pt-BR" dirty="0" err="1" smtClean="0">
                <a:latin typeface="Verdana" charset="0"/>
              </a:rPr>
              <a:t>old</a:t>
            </a:r>
            <a:endParaRPr lang="pt-BR" dirty="0" smtClean="0">
              <a:latin typeface="Verdana" charset="0"/>
            </a:endParaRPr>
          </a:p>
          <a:p>
            <a:pPr algn="r"/>
            <a:endParaRPr lang="pt-BR" sz="800" dirty="0" smtClean="0">
              <a:latin typeface="Verdana" charset="0"/>
            </a:endParaRPr>
          </a:p>
          <a:p>
            <a:pPr algn="r"/>
            <a:r>
              <a:rPr lang="pt-BR" b="0" i="1" dirty="0" err="1" smtClean="0">
                <a:latin typeface="Verdana" charset="0"/>
              </a:rPr>
              <a:t>Urban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and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Active</a:t>
            </a:r>
            <a:endParaRPr lang="pt-BR" b="0" i="1" dirty="0" smtClean="0">
              <a:latin typeface="Verdana" charset="0"/>
            </a:endParaRPr>
          </a:p>
          <a:p>
            <a:pPr algn="r"/>
            <a:endParaRPr lang="pt-BR" sz="800" b="0" i="1" dirty="0">
              <a:latin typeface="Verdana" charset="0"/>
            </a:endParaRPr>
          </a:p>
          <a:p>
            <a:pPr algn="r"/>
            <a:r>
              <a:rPr lang="pt-BR" b="0" i="1" dirty="0" err="1" smtClean="0">
                <a:latin typeface="Verdana" charset="0"/>
              </a:rPr>
              <a:t>Independent</a:t>
            </a:r>
            <a:endParaRPr lang="pt-BR" b="0" i="1" dirty="0" smtClean="0">
              <a:latin typeface="Verdana" charset="0"/>
            </a:endParaRPr>
          </a:p>
          <a:p>
            <a:pPr algn="r"/>
            <a:endParaRPr lang="pt-BR" sz="800" b="0" i="1" dirty="0" smtClean="0">
              <a:latin typeface="Verdana" charset="0"/>
            </a:endParaRPr>
          </a:p>
          <a:p>
            <a:pPr algn="r"/>
            <a:r>
              <a:rPr lang="pt-BR" b="0" i="1" dirty="0" smtClean="0">
                <a:latin typeface="Verdana" charset="0"/>
              </a:rPr>
              <a:t>Individual </a:t>
            </a:r>
            <a:r>
              <a:rPr lang="pt-BR" b="0" i="1" dirty="0" err="1" smtClean="0">
                <a:latin typeface="Verdana" charset="0"/>
              </a:rPr>
              <a:t>Consumer</a:t>
            </a:r>
            <a:endParaRPr lang="pt-BR" b="0" i="1" dirty="0" smtClean="0">
              <a:latin typeface="Verdana" charset="0"/>
            </a:endParaRPr>
          </a:p>
          <a:p>
            <a:pPr algn="r"/>
            <a:endParaRPr lang="pt-BR" sz="800" b="0" i="1" dirty="0" smtClean="0">
              <a:latin typeface="Verdana" charset="0"/>
            </a:endParaRPr>
          </a:p>
          <a:p>
            <a:pPr algn="r"/>
            <a:r>
              <a:rPr lang="pt-BR" b="0" i="1" dirty="0" smtClean="0">
                <a:latin typeface="Verdana" charset="0"/>
              </a:rPr>
              <a:t>Living in great </a:t>
            </a:r>
          </a:p>
          <a:p>
            <a:pPr algn="r"/>
            <a:r>
              <a:rPr lang="pt-BR" b="0" i="1" dirty="0" err="1" smtClean="0">
                <a:latin typeface="Verdana" charset="0"/>
              </a:rPr>
              <a:t>urban</a:t>
            </a:r>
            <a:r>
              <a:rPr lang="pt-BR" b="0" i="1" dirty="0" smtClean="0">
                <a:latin typeface="Verdana" charset="0"/>
              </a:rPr>
              <a:t> </a:t>
            </a:r>
            <a:r>
              <a:rPr lang="pt-BR" b="0" i="1" dirty="0" err="1" smtClean="0">
                <a:latin typeface="Verdana" charset="0"/>
              </a:rPr>
              <a:t>areas</a:t>
            </a:r>
            <a:endParaRPr lang="pt-BR" b="0" i="1" dirty="0">
              <a:latin typeface="Verdana" charset="0"/>
            </a:endParaRPr>
          </a:p>
        </p:txBody>
      </p:sp>
      <p:sp>
        <p:nvSpPr>
          <p:cNvPr id="21509" name="AutoShape 49"/>
          <p:cNvSpPr>
            <a:spLocks noChangeArrowheads="1"/>
          </p:cNvSpPr>
          <p:nvPr/>
        </p:nvSpPr>
        <p:spPr bwMode="auto">
          <a:xfrm>
            <a:off x="280988" y="207963"/>
            <a:ext cx="2255837" cy="679450"/>
          </a:xfrm>
          <a:prstGeom prst="roundRect">
            <a:avLst>
              <a:gd name="adj" fmla="val 15231"/>
            </a:avLst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Text Box 50"/>
          <p:cNvSpPr txBox="1">
            <a:spLocks noChangeArrowheads="1"/>
          </p:cNvSpPr>
          <p:nvPr/>
        </p:nvSpPr>
        <p:spPr bwMode="auto">
          <a:xfrm>
            <a:off x="211138" y="206375"/>
            <a:ext cx="2390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WHO is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our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target</a:t>
            </a:r>
            <a:r>
              <a:rPr lang="pt-BR" dirty="0" smtClean="0">
                <a:solidFill>
                  <a:srgbClr val="FFFFFF"/>
                </a:solidFill>
                <a:latin typeface="Verdana" charset="0"/>
              </a:rPr>
              <a:t>?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6" name="Text Box 3"/>
          <p:cNvSpPr txBox="1">
            <a:spLocks noChangeArrowheads="1"/>
          </p:cNvSpPr>
          <p:nvPr/>
        </p:nvSpPr>
        <p:spPr bwMode="auto">
          <a:xfrm>
            <a:off x="2963863" y="6180138"/>
            <a:ext cx="4024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Insert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1600" b="0" i="1" dirty="0" smtClean="0">
                <a:latin typeface="Verdana" charset="0"/>
              </a:rPr>
              <a:t>(front)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105477" name="Picture 4" descr="Capa_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0763" y="209550"/>
            <a:ext cx="4579937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6"/>
          <p:cNvSpPr>
            <a:spLocks noChangeArrowheads="1"/>
          </p:cNvSpPr>
          <p:nvPr/>
        </p:nvSpPr>
        <p:spPr bwMode="auto">
          <a:xfrm>
            <a:off x="0" y="0"/>
            <a:ext cx="9144000" cy="766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99" name="Rectangle 2"/>
          <p:cNvSpPr>
            <a:spLocks noChangeArrowheads="1"/>
          </p:cNvSpPr>
          <p:nvPr/>
        </p:nvSpPr>
        <p:spPr bwMode="auto">
          <a:xfrm>
            <a:off x="3732213" y="6607175"/>
            <a:ext cx="2978150" cy="428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0" name="Text Box 3"/>
          <p:cNvSpPr txBox="1">
            <a:spLocks noChangeArrowheads="1"/>
          </p:cNvSpPr>
          <p:nvPr/>
        </p:nvSpPr>
        <p:spPr bwMode="auto">
          <a:xfrm>
            <a:off x="2963863" y="6180138"/>
            <a:ext cx="4024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Inser</a:t>
            </a:r>
            <a:r>
              <a:rPr lang="pt-BR" sz="2400" i="1" dirty="0" err="1" smtClean="0">
                <a:latin typeface="Verdana" charset="0"/>
              </a:rPr>
              <a:t>t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1600" b="0" i="1" dirty="0" smtClean="0">
                <a:latin typeface="Verdana" charset="0"/>
              </a:rPr>
              <a:t>(</a:t>
            </a:r>
            <a:r>
              <a:rPr lang="pt-BR" sz="1600" b="0" i="1" dirty="0" err="1" smtClean="0">
                <a:latin typeface="Verdana" charset="0"/>
              </a:rPr>
              <a:t>back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en-US" sz="1600" b="0" i="1" dirty="0">
              <a:latin typeface="Verdana" charset="0"/>
            </a:endParaRPr>
          </a:p>
        </p:txBody>
      </p:sp>
      <p:pic>
        <p:nvPicPr>
          <p:cNvPr id="106501" name="Picture 5" descr="Contra_capa_m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00025"/>
            <a:ext cx="4551363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6386513" y="339725"/>
            <a:ext cx="2506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 dirty="0" err="1" smtClean="0">
                <a:latin typeface="Verdana" charset="0"/>
              </a:rPr>
              <a:t>Partnership</a:t>
            </a:r>
            <a:endParaRPr lang="en-US" sz="2400" i="1" dirty="0">
              <a:latin typeface="Verdana" charset="0"/>
            </a:endParaRPr>
          </a:p>
        </p:txBody>
      </p:sp>
      <p:grpSp>
        <p:nvGrpSpPr>
          <p:cNvPr id="107523" name="Group 22"/>
          <p:cNvGrpSpPr>
            <a:grpSpLocks/>
          </p:cNvGrpSpPr>
          <p:nvPr/>
        </p:nvGrpSpPr>
        <p:grpSpPr bwMode="auto">
          <a:xfrm>
            <a:off x="174625" y="868363"/>
            <a:ext cx="5183188" cy="625475"/>
            <a:chOff x="110" y="547"/>
            <a:chExt cx="3265" cy="394"/>
          </a:xfrm>
        </p:grpSpPr>
        <p:sp>
          <p:nvSpPr>
            <p:cNvPr id="107541" name="AutoShape 3"/>
            <p:cNvSpPr>
              <a:spLocks noChangeArrowheads="1"/>
            </p:cNvSpPr>
            <p:nvPr/>
          </p:nvSpPr>
          <p:spPr bwMode="auto">
            <a:xfrm>
              <a:off x="110" y="547"/>
              <a:ext cx="3265" cy="394"/>
            </a:xfrm>
            <a:prstGeom prst="roundRect">
              <a:avLst>
                <a:gd name="adj" fmla="val 15231"/>
              </a:avLst>
            </a:prstGeom>
            <a:solidFill>
              <a:srgbClr val="660033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07542" name="Text Box 4"/>
            <p:cNvSpPr txBox="1">
              <a:spLocks noChangeArrowheads="1"/>
            </p:cNvSpPr>
            <p:nvPr/>
          </p:nvSpPr>
          <p:spPr bwMode="auto">
            <a:xfrm>
              <a:off x="174" y="624"/>
              <a:ext cx="319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pt-BR" dirty="0" err="1" smtClean="0">
                  <a:solidFill>
                    <a:srgbClr val="FFFFFF"/>
                  </a:solidFill>
                  <a:latin typeface="Verdana" charset="0"/>
                </a:rPr>
                <a:t>Women</a:t>
              </a:r>
              <a:r>
                <a:rPr lang="pt-BR" dirty="0" err="1">
                  <a:solidFill>
                    <a:srgbClr val="FFFFFF"/>
                  </a:solidFill>
                  <a:latin typeface="Verdana" charset="0"/>
                </a:rPr>
                <a:t>´</a:t>
              </a:r>
              <a:r>
                <a:rPr lang="pt-BR" dirty="0">
                  <a:solidFill>
                    <a:srgbClr val="FFFFFF"/>
                  </a:solidFill>
                  <a:latin typeface="Verdana" charset="0"/>
                </a:rPr>
                <a:t>s </a:t>
              </a:r>
              <a:r>
                <a:rPr lang="pt-BR" dirty="0" err="1" smtClean="0">
                  <a:solidFill>
                    <a:srgbClr val="FFFFFF"/>
                  </a:solidFill>
                  <a:latin typeface="Verdana" charset="0"/>
                </a:rPr>
                <a:t>Health</a:t>
              </a:r>
              <a:r>
                <a:rPr lang="pt-BR" dirty="0" smtClean="0">
                  <a:solidFill>
                    <a:srgbClr val="FFFFFF"/>
                  </a:solidFill>
                  <a:latin typeface="Verdana" charset="0"/>
                </a:rPr>
                <a:t> </a:t>
              </a:r>
              <a:r>
                <a:rPr lang="pt-BR" b="0" dirty="0" smtClean="0">
                  <a:solidFill>
                    <a:srgbClr val="FFFFFF"/>
                  </a:solidFill>
                  <a:latin typeface="Verdana" charset="0"/>
                </a:rPr>
                <a:t>Magazine</a:t>
              </a:r>
              <a:r>
                <a:rPr lang="pt-BR" dirty="0" smtClean="0">
                  <a:solidFill>
                    <a:srgbClr val="FFFFFF"/>
                  </a:solidFill>
                  <a:latin typeface="Verdana" charset="0"/>
                </a:rPr>
                <a:t> - </a:t>
              </a:r>
              <a:r>
                <a:rPr lang="pt-BR" i="1" dirty="0">
                  <a:solidFill>
                    <a:srgbClr val="FFFFFF"/>
                  </a:solidFill>
                  <a:latin typeface="Verdana" charset="0"/>
                </a:rPr>
                <a:t>Ed. Abril</a:t>
              </a:r>
            </a:p>
          </p:txBody>
        </p:sp>
      </p:grp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285750" y="1711325"/>
            <a:ext cx="4367213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BR" i="1" dirty="0" err="1" smtClean="0">
                <a:solidFill>
                  <a:srgbClr val="660033"/>
                </a:solidFill>
                <a:latin typeface="Verdana" charset="0"/>
              </a:rPr>
              <a:t>Why</a:t>
            </a:r>
            <a:r>
              <a:rPr lang="pt-BR" i="1" dirty="0" smtClean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i="1" dirty="0" err="1">
                <a:solidFill>
                  <a:srgbClr val="660033"/>
                </a:solidFill>
                <a:latin typeface="Verdana" charset="0"/>
              </a:rPr>
              <a:t>Womens’s</a:t>
            </a:r>
            <a:r>
              <a:rPr lang="pt-BR" i="1" dirty="0">
                <a:solidFill>
                  <a:srgbClr val="660033"/>
                </a:solidFill>
                <a:latin typeface="Verdana" charset="0"/>
              </a:rPr>
              <a:t> </a:t>
            </a:r>
            <a:r>
              <a:rPr lang="pt-BR" i="1" dirty="0" err="1">
                <a:solidFill>
                  <a:srgbClr val="660033"/>
                </a:solidFill>
                <a:latin typeface="Verdana" charset="0"/>
              </a:rPr>
              <a:t>Health</a:t>
            </a:r>
            <a:r>
              <a:rPr lang="pt-BR" i="1" dirty="0">
                <a:solidFill>
                  <a:srgbClr val="660033"/>
                </a:solidFill>
                <a:latin typeface="Verdana" charset="0"/>
              </a:rPr>
              <a:t>?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766763" y="2176463"/>
            <a:ext cx="7681912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sz="1600" b="0" i="1" dirty="0" err="1" smtClean="0">
                <a:latin typeface="Verdana" charset="0"/>
              </a:rPr>
              <a:t>Printing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en-US" sz="1600" b="0" i="1" dirty="0" smtClean="0">
                <a:latin typeface="Verdana" charset="0"/>
              </a:rPr>
              <a:t>–</a:t>
            </a:r>
            <a:r>
              <a:rPr lang="pt-BR" sz="1600" b="0" i="1" dirty="0" smtClean="0">
                <a:latin typeface="Verdana" charset="0"/>
              </a:rPr>
              <a:t> 64,000 </a:t>
            </a:r>
            <a:r>
              <a:rPr lang="pt-BR" sz="1600" b="0" i="1" dirty="0" err="1" smtClean="0">
                <a:latin typeface="Verdana" charset="0"/>
              </a:rPr>
              <a:t>mags</a:t>
            </a:r>
            <a:r>
              <a:rPr lang="pt-BR" sz="1600" b="0" i="1" dirty="0" smtClean="0">
                <a:latin typeface="Verdana" charset="0"/>
              </a:rPr>
              <a:t>/ </a:t>
            </a:r>
            <a:r>
              <a:rPr lang="pt-BR" sz="1600" b="0" i="1" dirty="0" err="1" smtClean="0">
                <a:latin typeface="Verdana" charset="0"/>
              </a:rPr>
              <a:t>month</a:t>
            </a:r>
            <a:r>
              <a:rPr lang="pt-BR" sz="1600" b="0" i="1" dirty="0" smtClean="0">
                <a:latin typeface="Verdana" charset="0"/>
              </a:rPr>
              <a:t> (</a:t>
            </a:r>
            <a:r>
              <a:rPr lang="pt-BR" sz="1600" b="0" i="1" dirty="0" err="1" smtClean="0">
                <a:latin typeface="Verdana" charset="0"/>
              </a:rPr>
              <a:t>audited</a:t>
            </a:r>
            <a:r>
              <a:rPr lang="pt-BR" sz="1600" b="0" i="1" dirty="0" smtClean="0">
                <a:latin typeface="Verdana" charset="0"/>
              </a:rPr>
              <a:t>)</a:t>
            </a:r>
            <a:endParaRPr lang="pt-BR" sz="1600" b="0" i="1" dirty="0">
              <a:latin typeface="Verdana" charset="0"/>
            </a:endParaRPr>
          </a:p>
          <a:p>
            <a:endParaRPr lang="pt-BR" sz="800" b="0" i="1" dirty="0" smtClean="0">
              <a:latin typeface="Verdana" charset="0"/>
            </a:endParaRPr>
          </a:p>
          <a:p>
            <a:r>
              <a:rPr lang="pt-BR" sz="1600" b="0" i="1" dirty="0" err="1" smtClean="0">
                <a:latin typeface="Verdana" charset="0"/>
              </a:rPr>
              <a:t>Subscribers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en-US" sz="1600" b="0" i="1" dirty="0" smtClean="0">
                <a:latin typeface="Verdana" charset="0"/>
              </a:rPr>
              <a:t>–</a:t>
            </a:r>
            <a:r>
              <a:rPr lang="pt-BR" sz="1600" b="0" i="1" dirty="0" smtClean="0">
                <a:latin typeface="Verdana" charset="0"/>
              </a:rPr>
              <a:t> 7,000+</a:t>
            </a:r>
            <a:endParaRPr lang="pt-BR" sz="1600" b="0" i="1" dirty="0">
              <a:latin typeface="Verdana" charset="0"/>
            </a:endParaRP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708025" y="4995863"/>
            <a:ext cx="46609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sz="1600" b="0" i="1" dirty="0" err="1" smtClean="0">
                <a:latin typeface="Verdana" charset="0"/>
              </a:rPr>
              <a:t>Readers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who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prefers</a:t>
            </a:r>
            <a:r>
              <a:rPr lang="pt-BR" sz="1600" b="0" i="1" dirty="0" smtClean="0">
                <a:latin typeface="Verdana" charset="0"/>
              </a:rPr>
              <a:t>:</a:t>
            </a:r>
            <a:endParaRPr lang="pt-BR" sz="1600" b="0" i="1" dirty="0">
              <a:latin typeface="Verdana" charset="0"/>
            </a:endParaRPr>
          </a:p>
          <a:p>
            <a:r>
              <a:rPr lang="pt-BR" sz="1600" b="0" i="1" dirty="0">
                <a:latin typeface="Verdana" charset="0"/>
              </a:rPr>
              <a:t>    -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Nutrition</a:t>
            </a:r>
            <a:r>
              <a:rPr lang="pt-BR" sz="1600" b="0" i="1" dirty="0" smtClean="0">
                <a:latin typeface="Verdana" charset="0"/>
              </a:rPr>
              <a:t> over </a:t>
            </a:r>
            <a:r>
              <a:rPr lang="pt-BR" sz="1600" b="0" i="1" dirty="0" err="1" smtClean="0">
                <a:latin typeface="Verdana" charset="0"/>
              </a:rPr>
              <a:t>diet</a:t>
            </a:r>
            <a:r>
              <a:rPr lang="pt-BR" sz="1600" b="0" i="1" dirty="0" smtClean="0">
                <a:latin typeface="Verdana" charset="0"/>
              </a:rPr>
              <a:t>, </a:t>
            </a:r>
            <a:endParaRPr lang="pt-BR" sz="1600" b="0" i="1" dirty="0">
              <a:latin typeface="Verdana" charset="0"/>
            </a:endParaRPr>
          </a:p>
          <a:p>
            <a:r>
              <a:rPr lang="pt-BR" sz="1600" b="0" i="1" dirty="0">
                <a:latin typeface="Verdana" charset="0"/>
              </a:rPr>
              <a:t>    -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Physical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activities</a:t>
            </a:r>
            <a:r>
              <a:rPr lang="pt-BR" sz="1600" b="0" i="1" dirty="0" smtClean="0">
                <a:latin typeface="Verdana" charset="0"/>
              </a:rPr>
              <a:t> over </a:t>
            </a:r>
            <a:r>
              <a:rPr lang="pt-BR" sz="1600" b="0" i="1" dirty="0" err="1" smtClean="0">
                <a:latin typeface="Verdana" charset="0"/>
              </a:rPr>
              <a:t>pumping</a:t>
            </a:r>
            <a:endParaRPr lang="pt-BR" sz="1600" b="0" i="1" dirty="0" smtClean="0">
              <a:latin typeface="Verdana" charset="0"/>
            </a:endParaRPr>
          </a:p>
          <a:p>
            <a:r>
              <a:rPr lang="pt-BR" sz="1600" b="0" i="1" dirty="0">
                <a:latin typeface="Verdana" charset="0"/>
              </a:rPr>
              <a:t>    -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Steady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results</a:t>
            </a:r>
            <a:r>
              <a:rPr lang="pt-BR" sz="1600" b="0" i="1" dirty="0" smtClean="0">
                <a:latin typeface="Verdana" charset="0"/>
              </a:rPr>
              <a:t> over </a:t>
            </a:r>
            <a:r>
              <a:rPr lang="pt-BR" sz="1600" b="0" i="1" dirty="0" err="1" smtClean="0">
                <a:latin typeface="Verdana" charset="0"/>
              </a:rPr>
              <a:t>miraculous</a:t>
            </a:r>
            <a:r>
              <a:rPr lang="pt-BR" sz="1600" b="0" i="1" dirty="0" smtClean="0">
                <a:latin typeface="Verdana" charset="0"/>
              </a:rPr>
              <a:t> </a:t>
            </a:r>
          </a:p>
          <a:p>
            <a:r>
              <a:rPr lang="pt-BR" sz="1600" b="0" i="1" dirty="0" smtClean="0">
                <a:latin typeface="Verdana" charset="0"/>
              </a:rPr>
              <a:t>      </a:t>
            </a:r>
            <a:r>
              <a:rPr lang="pt-BR" sz="1600" b="0" i="1" dirty="0" err="1" smtClean="0">
                <a:latin typeface="Verdana" charset="0"/>
              </a:rPr>
              <a:t>recipes</a:t>
            </a:r>
            <a:endParaRPr lang="pt-BR" sz="1600" b="0" i="1" dirty="0">
              <a:latin typeface="Verdana" charset="0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214313" y="1095375"/>
            <a:ext cx="0" cy="3770313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 flipH="1">
            <a:off x="206375" y="2052638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4" name="Line 10"/>
          <p:cNvSpPr>
            <a:spLocks noChangeShapeType="1"/>
          </p:cNvSpPr>
          <p:nvPr/>
        </p:nvSpPr>
        <p:spPr bwMode="auto">
          <a:xfrm flipH="1">
            <a:off x="206375" y="3146425"/>
            <a:ext cx="117475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 flipH="1">
            <a:off x="184150" y="4849813"/>
            <a:ext cx="146050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6" name="Text Box 12"/>
          <p:cNvSpPr txBox="1">
            <a:spLocks noChangeArrowheads="1"/>
          </p:cNvSpPr>
          <p:nvPr/>
        </p:nvSpPr>
        <p:spPr bwMode="auto">
          <a:xfrm>
            <a:off x="708025" y="3275013"/>
            <a:ext cx="7975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sz="1600" b="0" i="1" dirty="0" err="1" smtClean="0">
                <a:latin typeface="Verdana" charset="0"/>
              </a:rPr>
              <a:t>Looking</a:t>
            </a:r>
            <a:r>
              <a:rPr lang="pt-BR" sz="1600" b="0" i="1" dirty="0" smtClean="0">
                <a:latin typeface="Verdana" charset="0"/>
              </a:rPr>
              <a:t> for </a:t>
            </a:r>
            <a:r>
              <a:rPr lang="pt-BR" sz="1600" b="0" i="1" dirty="0" err="1" smtClean="0">
                <a:latin typeface="Verdana" charset="0"/>
              </a:rPr>
              <a:t>products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and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services</a:t>
            </a:r>
            <a:r>
              <a:rPr lang="pt-BR" sz="1600" b="0" i="1" dirty="0" smtClean="0">
                <a:latin typeface="Verdana" charset="0"/>
              </a:rPr>
              <a:t> for a </a:t>
            </a:r>
            <a:r>
              <a:rPr lang="pt-BR" sz="1600" b="0" i="1" dirty="0" err="1" smtClean="0">
                <a:latin typeface="Verdana" charset="0"/>
              </a:rPr>
              <a:t>healthier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lifestyle</a:t>
            </a:r>
            <a:endParaRPr lang="pt-BR" sz="1600" b="0" i="1" dirty="0" smtClean="0">
              <a:latin typeface="Verdana" charset="0"/>
            </a:endParaRPr>
          </a:p>
          <a:p>
            <a:endParaRPr lang="pt-BR" sz="800" b="0" i="1" dirty="0" smtClean="0">
              <a:latin typeface="Verdana" charset="0"/>
            </a:endParaRPr>
          </a:p>
          <a:p>
            <a:r>
              <a:rPr lang="pt-BR" sz="1600" b="0" i="1" dirty="0" err="1" smtClean="0">
                <a:latin typeface="Verdana" charset="0"/>
              </a:rPr>
              <a:t>Confidents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and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successful</a:t>
            </a:r>
            <a:endParaRPr lang="pt-BR" sz="1600" b="0" i="1" dirty="0" smtClean="0">
              <a:latin typeface="Verdana" charset="0"/>
            </a:endParaRPr>
          </a:p>
          <a:p>
            <a:endParaRPr lang="pt-BR" sz="800" b="0" i="1" dirty="0" smtClean="0">
              <a:latin typeface="Verdana" charset="0"/>
            </a:endParaRPr>
          </a:p>
          <a:p>
            <a:r>
              <a:rPr lang="pt-BR" sz="1600" b="0" i="1" dirty="0" err="1" smtClean="0">
                <a:latin typeface="Verdana" charset="0"/>
              </a:rPr>
              <a:t>Extremely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demanding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regarding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reading</a:t>
            </a:r>
            <a:endParaRPr lang="pt-BR" sz="1600" b="0" i="1" dirty="0" smtClean="0">
              <a:latin typeface="Verdana" charset="0"/>
            </a:endParaRPr>
          </a:p>
          <a:p>
            <a:r>
              <a:rPr lang="pt-BR" sz="1600" b="0" i="1" dirty="0" err="1" smtClean="0">
                <a:latin typeface="Verdana" charset="0"/>
              </a:rPr>
              <a:t>and</a:t>
            </a:r>
            <a:r>
              <a:rPr lang="pt-BR" sz="1600" b="0" i="1" dirty="0" smtClean="0">
                <a:latin typeface="Verdana" charset="0"/>
              </a:rPr>
              <a:t> </a:t>
            </a:r>
            <a:r>
              <a:rPr lang="pt-BR" sz="1600" b="0" i="1" dirty="0" err="1" smtClean="0">
                <a:latin typeface="Verdana" charset="0"/>
              </a:rPr>
              <a:t>buying</a:t>
            </a:r>
            <a:endParaRPr lang="pt-BR" sz="1600" b="0" i="1" dirty="0">
              <a:latin typeface="Verdana" charset="0"/>
            </a:endParaRPr>
          </a:p>
        </p:txBody>
      </p:sp>
      <p:pic>
        <p:nvPicPr>
          <p:cNvPr id="107532" name="Picture 13" descr="Selo_apres_parceri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1839" r="5756"/>
          <a:stretch>
            <a:fillRect/>
          </a:stretch>
        </p:blipFill>
        <p:spPr bwMode="auto">
          <a:xfrm>
            <a:off x="5599113" y="1346200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3" name="Picture 14" descr="Selo_apres_aware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3" t="2184" r="5756"/>
          <a:stretch>
            <a:fillRect/>
          </a:stretch>
        </p:blipFill>
        <p:spPr bwMode="auto">
          <a:xfrm>
            <a:off x="4695825" y="1350963"/>
            <a:ext cx="4667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4" name="Picture 15" descr="Selo_apres_degustaca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0" t="2222" r="6108"/>
          <a:stretch>
            <a:fillRect/>
          </a:stretch>
        </p:blipFill>
        <p:spPr bwMode="auto">
          <a:xfrm>
            <a:off x="5149850" y="1349375"/>
            <a:ext cx="4635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41" name="Picture 17" descr="http://www.dinap.com.br/site/imagem/womenshealth_fev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470579">
            <a:off x="5130800" y="4729163"/>
            <a:ext cx="1617663" cy="2157412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>
            <a:outerShdw blurRad="63500" dist="77251" dir="5967739" algn="ctr" rotWithShape="0">
              <a:srgbClr val="000000">
                <a:alpha val="30000"/>
              </a:srgbClr>
            </a:outerShdw>
          </a:effectLst>
        </p:spPr>
      </p:pic>
      <p:pic>
        <p:nvPicPr>
          <p:cNvPr id="103442" name="Picture 18" descr="http://www.parana-online.com.br/media/uploads/2009/marco/13-03-09/ms0313030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728727">
            <a:off x="6070600" y="4117975"/>
            <a:ext cx="1978025" cy="2547938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>
            <a:outerShdw blurRad="63500" dist="77251" dir="5967739" algn="ctr" rotWithShape="0">
              <a:srgbClr val="000000">
                <a:alpha val="30000"/>
              </a:srgbClr>
            </a:outerShdw>
          </a:effectLst>
        </p:spPr>
      </p:pic>
      <p:pic>
        <p:nvPicPr>
          <p:cNvPr id="103440" name="Picture 16" descr="http://mondayacademia.files.wordpress.com/2008/11/02_womenshealth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731372">
            <a:off x="7023100" y="4064000"/>
            <a:ext cx="2135188" cy="2822575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>
            <a:outerShdw blurRad="63500" dist="71842" dir="81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107538" name="Rectangle 21"/>
          <p:cNvSpPr>
            <a:spLocks noChangeArrowheads="1"/>
          </p:cNvSpPr>
          <p:nvPr/>
        </p:nvSpPr>
        <p:spPr bwMode="auto">
          <a:xfrm>
            <a:off x="6961188" y="766763"/>
            <a:ext cx="2182812" cy="4286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47" name="Text Box 23"/>
          <p:cNvSpPr txBox="1">
            <a:spLocks noChangeArrowheads="1"/>
          </p:cNvSpPr>
          <p:nvPr/>
        </p:nvSpPr>
        <p:spPr bwMode="auto">
          <a:xfrm>
            <a:off x="285750" y="2787650"/>
            <a:ext cx="4367213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BR" i="1" dirty="0" err="1" smtClean="0">
                <a:solidFill>
                  <a:srgbClr val="660033"/>
                </a:solidFill>
                <a:latin typeface="Verdana" charset="0"/>
              </a:rPr>
              <a:t>Profile</a:t>
            </a:r>
            <a:endParaRPr lang="pt-BR" i="1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285750" y="4491038"/>
            <a:ext cx="4367213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BR" i="1" dirty="0" err="1" smtClean="0">
                <a:solidFill>
                  <a:srgbClr val="660033"/>
                </a:solidFill>
                <a:latin typeface="Verdana" charset="0"/>
              </a:rPr>
              <a:t>Habits</a:t>
            </a:r>
            <a:endParaRPr lang="pt-BR" i="1" dirty="0">
              <a:solidFill>
                <a:srgbClr val="660033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4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  <p:bldP spid="103430" grpId="0"/>
      <p:bldP spid="103431" grpId="0"/>
      <p:bldP spid="103432" grpId="0" animBg="1"/>
      <p:bldP spid="103433" grpId="0" animBg="1"/>
      <p:bldP spid="103434" grpId="0" animBg="1"/>
      <p:bldP spid="103435" grpId="0" animBg="1"/>
      <p:bldP spid="103436" grpId="0"/>
      <p:bldP spid="103447" grpId="0"/>
      <p:bldP spid="10344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2"/>
          <p:cNvSpPr>
            <a:spLocks noChangeArrowheads="1"/>
          </p:cNvSpPr>
          <p:nvPr/>
        </p:nvSpPr>
        <p:spPr bwMode="auto">
          <a:xfrm>
            <a:off x="0" y="6064178"/>
            <a:ext cx="9144000" cy="7938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4" name="Picture 2" descr="público alvo_d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0" y="2019300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>
                <a:latin typeface="Verdana" charset="0"/>
              </a:rPr>
              <a:t>Internet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Gym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Restaurant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Park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Bookshop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Commute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Actions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Summary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2"/>
          <p:cNvSpPr>
            <a:spLocks noChangeArrowheads="1"/>
          </p:cNvSpPr>
          <p:nvPr/>
        </p:nvSpPr>
        <p:spPr bwMode="auto">
          <a:xfrm>
            <a:off x="0" y="6064178"/>
            <a:ext cx="9144000" cy="7938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>
            <a:off x="2732088" y="6210300"/>
            <a:ext cx="792162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Pub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pic>
        <p:nvPicPr>
          <p:cNvPr id="23554" name="Picture 2" descr="público alvo_d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0" y="2019300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público alv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4140200" y="1819275"/>
            <a:ext cx="1152525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Work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1752600" y="3427413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Home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503863" y="5905500"/>
            <a:ext cx="1152525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Mall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>
            <a:off x="1792288" y="5283200"/>
            <a:ext cx="1152525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Movie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>
            <a:off x="1265238" y="5843588"/>
            <a:ext cx="881062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Theatre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2046288" y="4649788"/>
            <a:ext cx="792162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Salon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4518526" y="6372225"/>
            <a:ext cx="1069474" cy="360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Night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out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868948" y="2913063"/>
            <a:ext cx="1350210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Coffee</a:t>
            </a:r>
            <a:r>
              <a:rPr lang="pt-BR" sz="1600" b="0" dirty="0" smtClean="0">
                <a:solidFill>
                  <a:srgbClr val="808080"/>
                </a:solidFill>
                <a:latin typeface="Verdana" charset="0"/>
              </a:rPr>
              <a:t> Shop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1560513" y="2398713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91919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solidFill>
                  <a:srgbClr val="808080"/>
                </a:solidFill>
                <a:latin typeface="Verdana" charset="0"/>
              </a:rPr>
              <a:t>Airport</a:t>
            </a:r>
            <a:endParaRPr lang="pt-BR" sz="1600" b="0" dirty="0">
              <a:solidFill>
                <a:srgbClr val="808080"/>
              </a:solidFill>
              <a:latin typeface="Verdana" charset="0"/>
            </a:endParaRP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142875" y="207963"/>
            <a:ext cx="2255838" cy="679450"/>
          </a:xfrm>
          <a:prstGeom prst="roundRect">
            <a:avLst>
              <a:gd name="adj" fmla="val 15231"/>
            </a:avLst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04788" y="2063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Actions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52475" y="517525"/>
            <a:ext cx="1474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 err="1" smtClean="0">
                <a:solidFill>
                  <a:srgbClr val="FFFFFF"/>
                </a:solidFill>
                <a:latin typeface="Verdana" charset="0"/>
              </a:rPr>
              <a:t>Summary</a:t>
            </a:r>
            <a:endParaRPr lang="pt-BR" dirty="0">
              <a:solidFill>
                <a:srgbClr val="FFFFFF"/>
              </a:solidFill>
              <a:latin typeface="Verdana" charset="0"/>
            </a:endParaRPr>
          </a:p>
        </p:txBody>
      </p:sp>
      <p:grpSp>
        <p:nvGrpSpPr>
          <p:cNvPr id="32" name="Group 66"/>
          <p:cNvGrpSpPr>
            <a:grpSpLocks/>
          </p:cNvGrpSpPr>
          <p:nvPr/>
        </p:nvGrpSpPr>
        <p:grpSpPr bwMode="auto">
          <a:xfrm>
            <a:off x="55718" y="1385888"/>
            <a:ext cx="2481263" cy="638175"/>
            <a:chOff x="90" y="873"/>
            <a:chExt cx="1563" cy="402"/>
          </a:xfrm>
        </p:grpSpPr>
        <p:sp>
          <p:nvSpPr>
            <p:cNvPr id="33" name="AutoShape 35"/>
            <p:cNvSpPr>
              <a:spLocks noChangeArrowheads="1"/>
            </p:cNvSpPr>
            <p:nvPr/>
          </p:nvSpPr>
          <p:spPr bwMode="auto">
            <a:xfrm>
              <a:off x="90" y="885"/>
              <a:ext cx="1563" cy="390"/>
            </a:xfrm>
            <a:prstGeom prst="roundRect">
              <a:avLst>
                <a:gd name="adj" fmla="val 36329"/>
              </a:avLst>
            </a:prstGeom>
            <a:solidFill>
              <a:schemeClr val="bg1"/>
            </a:solidFill>
            <a:ln w="38100">
              <a:solidFill>
                <a:srgbClr val="6600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104" y="873"/>
              <a:ext cx="1471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pt-BR" sz="1400" dirty="0" smtClean="0">
                  <a:solidFill>
                    <a:srgbClr val="660033"/>
                  </a:solidFill>
                  <a:latin typeface="Verdana" charset="0"/>
                </a:rPr>
                <a:t>Metro</a:t>
              </a:r>
              <a:r>
                <a:rPr lang="pt-BR" sz="1400" dirty="0">
                  <a:solidFill>
                    <a:srgbClr val="660033"/>
                  </a:solidFill>
                  <a:latin typeface="Verdana" charset="0"/>
                </a:rPr>
                <a:t>/ </a:t>
              </a:r>
              <a:r>
                <a:rPr lang="pt-BR" sz="1400" dirty="0" err="1" smtClean="0">
                  <a:solidFill>
                    <a:srgbClr val="660033"/>
                  </a:solidFill>
                  <a:latin typeface="Verdana" charset="0"/>
                </a:rPr>
                <a:t>Destak</a:t>
              </a:r>
              <a:r>
                <a:rPr lang="pt-BR" sz="1400" dirty="0" smtClean="0">
                  <a:solidFill>
                    <a:srgbClr val="660033"/>
                  </a:solidFill>
                  <a:latin typeface="Verdana" charset="0"/>
                </a:rPr>
                <a:t> </a:t>
              </a:r>
              <a:r>
                <a:rPr lang="pt-BR" sz="1400" dirty="0" err="1" smtClean="0">
                  <a:solidFill>
                    <a:srgbClr val="660033"/>
                  </a:solidFill>
                  <a:latin typeface="Verdana" charset="0"/>
                </a:rPr>
                <a:t>News</a:t>
              </a:r>
              <a:endParaRPr lang="pt-BR" sz="1400" dirty="0" smtClean="0">
                <a:solidFill>
                  <a:srgbClr val="660033"/>
                </a:solidFill>
                <a:latin typeface="Verdana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pt-BR" sz="1400" b="0" i="1" dirty="0" err="1" smtClean="0">
                  <a:latin typeface="Verdana" charset="0"/>
                </a:rPr>
                <a:t>Insert</a:t>
              </a:r>
              <a:r>
                <a:rPr lang="pt-BR" sz="1400" b="0" i="1" dirty="0" smtClean="0">
                  <a:latin typeface="Verdana" charset="0"/>
                </a:rPr>
                <a:t> </a:t>
              </a:r>
              <a:r>
                <a:rPr lang="pt-BR" sz="1400" b="0" i="1" dirty="0" err="1" smtClean="0">
                  <a:latin typeface="Verdana" charset="0"/>
                </a:rPr>
                <a:t>and</a:t>
              </a:r>
              <a:r>
                <a:rPr lang="pt-BR" sz="1400" b="0" i="1" dirty="0" smtClean="0">
                  <a:latin typeface="Verdana" charset="0"/>
                </a:rPr>
                <a:t> </a:t>
              </a:r>
              <a:r>
                <a:rPr lang="pt-BR" sz="1400" b="0" i="1" dirty="0" err="1">
                  <a:latin typeface="Verdana" charset="0"/>
                </a:rPr>
                <a:t>Sampling</a:t>
              </a:r>
              <a:endParaRPr lang="pt-BR" sz="1400" b="0" i="1" dirty="0">
                <a:latin typeface="Verdana" charset="0"/>
              </a:endParaRPr>
            </a:p>
          </p:txBody>
        </p:sp>
      </p:grpSp>
      <p:grpSp>
        <p:nvGrpSpPr>
          <p:cNvPr id="35" name="Group 67"/>
          <p:cNvGrpSpPr>
            <a:grpSpLocks/>
          </p:cNvGrpSpPr>
          <p:nvPr/>
        </p:nvGrpSpPr>
        <p:grpSpPr bwMode="auto">
          <a:xfrm>
            <a:off x="6873875" y="1654175"/>
            <a:ext cx="2033588" cy="638175"/>
            <a:chOff x="4330" y="1042"/>
            <a:chExt cx="1281" cy="402"/>
          </a:xfrm>
        </p:grpSpPr>
        <p:sp>
          <p:nvSpPr>
            <p:cNvPr id="36" name="AutoShape 37"/>
            <p:cNvSpPr>
              <a:spLocks noChangeArrowheads="1"/>
            </p:cNvSpPr>
            <p:nvPr/>
          </p:nvSpPr>
          <p:spPr bwMode="auto">
            <a:xfrm>
              <a:off x="4345" y="1054"/>
              <a:ext cx="1266" cy="390"/>
            </a:xfrm>
            <a:prstGeom prst="roundRect">
              <a:avLst>
                <a:gd name="adj" fmla="val 36329"/>
              </a:avLst>
            </a:prstGeom>
            <a:solidFill>
              <a:schemeClr val="bg1"/>
            </a:solidFill>
            <a:ln w="381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Text Box 38"/>
            <p:cNvSpPr txBox="1">
              <a:spLocks noChangeArrowheads="1"/>
            </p:cNvSpPr>
            <p:nvPr/>
          </p:nvSpPr>
          <p:spPr bwMode="auto">
            <a:xfrm>
              <a:off x="4330" y="1042"/>
              <a:ext cx="1267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pt-BR" sz="1400" dirty="0" err="1" smtClean="0">
                  <a:solidFill>
                    <a:srgbClr val="003300"/>
                  </a:solidFill>
                  <a:latin typeface="Verdana" charset="0"/>
                </a:rPr>
                <a:t>Nutrella</a:t>
              </a:r>
              <a:r>
                <a:rPr lang="pt-BR" sz="1400" dirty="0" smtClean="0">
                  <a:solidFill>
                    <a:srgbClr val="003300"/>
                  </a:solidFill>
                  <a:latin typeface="Verdana" charset="0"/>
                </a:rPr>
                <a:t> </a:t>
              </a:r>
              <a:r>
                <a:rPr lang="pt-BR" sz="1400" dirty="0" err="1" smtClean="0">
                  <a:solidFill>
                    <a:srgbClr val="003300"/>
                  </a:solidFill>
                  <a:latin typeface="Verdana" charset="0"/>
                </a:rPr>
                <a:t>Shelf</a:t>
              </a:r>
              <a:endParaRPr lang="pt-BR" sz="1400" dirty="0" smtClean="0">
                <a:solidFill>
                  <a:srgbClr val="003300"/>
                </a:solidFill>
                <a:latin typeface="Verdana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pt-BR" sz="1400" dirty="0" smtClean="0">
                  <a:solidFill>
                    <a:srgbClr val="003300"/>
                  </a:solidFill>
                  <a:latin typeface="Verdana" charset="0"/>
                </a:rPr>
                <a:t>Book </a:t>
              </a:r>
              <a:r>
                <a:rPr lang="pt-BR" sz="1400" dirty="0" err="1" smtClean="0">
                  <a:solidFill>
                    <a:srgbClr val="003300"/>
                  </a:solidFill>
                  <a:latin typeface="Verdana" charset="0"/>
                </a:rPr>
                <a:t>Marker</a:t>
              </a:r>
              <a:endParaRPr lang="pt-BR" sz="1400" b="0" i="1" dirty="0">
                <a:solidFill>
                  <a:srgbClr val="003300"/>
                </a:solidFill>
                <a:latin typeface="Verdana" charset="0"/>
              </a:endParaRPr>
            </a:p>
          </p:txBody>
        </p:sp>
      </p:grpSp>
      <p:grpSp>
        <p:nvGrpSpPr>
          <p:cNvPr id="38" name="Group 68"/>
          <p:cNvGrpSpPr>
            <a:grpSpLocks/>
          </p:cNvGrpSpPr>
          <p:nvPr/>
        </p:nvGrpSpPr>
        <p:grpSpPr bwMode="auto">
          <a:xfrm>
            <a:off x="7221538" y="2890838"/>
            <a:ext cx="1746250" cy="638175"/>
            <a:chOff x="4549" y="1821"/>
            <a:chExt cx="1100" cy="402"/>
          </a:xfrm>
        </p:grpSpPr>
        <p:sp>
          <p:nvSpPr>
            <p:cNvPr id="39" name="AutoShape 41"/>
            <p:cNvSpPr>
              <a:spLocks noChangeArrowheads="1"/>
            </p:cNvSpPr>
            <p:nvPr/>
          </p:nvSpPr>
          <p:spPr bwMode="auto">
            <a:xfrm>
              <a:off x="4549" y="1833"/>
              <a:ext cx="1089" cy="390"/>
            </a:xfrm>
            <a:prstGeom prst="roundRect">
              <a:avLst>
                <a:gd name="adj" fmla="val 36329"/>
              </a:avLst>
            </a:prstGeom>
            <a:solidFill>
              <a:schemeClr val="bg1"/>
            </a:solidFill>
            <a:ln w="38100">
              <a:solidFill>
                <a:srgbClr val="6600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Text Box 42"/>
            <p:cNvSpPr txBox="1">
              <a:spLocks noChangeArrowheads="1"/>
            </p:cNvSpPr>
            <p:nvPr/>
          </p:nvSpPr>
          <p:spPr bwMode="auto">
            <a:xfrm>
              <a:off x="4553" y="1821"/>
              <a:ext cx="1096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pt-BR" sz="1400" dirty="0" smtClean="0">
                  <a:solidFill>
                    <a:srgbClr val="660033"/>
                  </a:solidFill>
                  <a:latin typeface="Verdana" charset="0"/>
                </a:rPr>
                <a:t>Virtual </a:t>
              </a:r>
              <a:r>
                <a:rPr lang="pt-BR" sz="1400" dirty="0" err="1" smtClean="0">
                  <a:solidFill>
                    <a:srgbClr val="660033"/>
                  </a:solidFill>
                  <a:latin typeface="Verdana" charset="0"/>
                </a:rPr>
                <a:t>Shelf</a:t>
              </a:r>
              <a:endParaRPr lang="pt-BR" sz="1400" dirty="0" smtClean="0">
                <a:solidFill>
                  <a:srgbClr val="660033"/>
                </a:solidFill>
                <a:latin typeface="Verdana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pt-BR" sz="1400" dirty="0" err="1">
                  <a:solidFill>
                    <a:srgbClr val="660033"/>
                  </a:solidFill>
                  <a:latin typeface="Verdana" charset="0"/>
                </a:rPr>
                <a:t>AdWords</a:t>
              </a:r>
              <a:endParaRPr lang="pt-BR" sz="1400" dirty="0">
                <a:solidFill>
                  <a:srgbClr val="660033"/>
                </a:solidFill>
                <a:latin typeface="Verdana" charset="0"/>
              </a:endParaRPr>
            </a:p>
          </p:txBody>
        </p:sp>
      </p:grpSp>
      <p:grpSp>
        <p:nvGrpSpPr>
          <p:cNvPr id="41" name="Group 69"/>
          <p:cNvGrpSpPr>
            <a:grpSpLocks/>
          </p:cNvGrpSpPr>
          <p:nvPr/>
        </p:nvGrpSpPr>
        <p:grpSpPr bwMode="auto">
          <a:xfrm>
            <a:off x="177800" y="4381500"/>
            <a:ext cx="2381250" cy="917575"/>
            <a:chOff x="112" y="2760"/>
            <a:chExt cx="1500" cy="578"/>
          </a:xfrm>
        </p:grpSpPr>
        <p:sp>
          <p:nvSpPr>
            <p:cNvPr id="42" name="AutoShape 43"/>
            <p:cNvSpPr>
              <a:spLocks noChangeArrowheads="1"/>
            </p:cNvSpPr>
            <p:nvPr/>
          </p:nvSpPr>
          <p:spPr bwMode="auto">
            <a:xfrm>
              <a:off x="174" y="2772"/>
              <a:ext cx="1376" cy="566"/>
            </a:xfrm>
            <a:prstGeom prst="roundRect">
              <a:avLst>
                <a:gd name="adj" fmla="val 30037"/>
              </a:avLst>
            </a:prstGeom>
            <a:solidFill>
              <a:schemeClr val="bg1"/>
            </a:solidFill>
            <a:ln w="381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Text Box 44"/>
            <p:cNvSpPr txBox="1">
              <a:spLocks noChangeArrowheads="1"/>
            </p:cNvSpPr>
            <p:nvPr/>
          </p:nvSpPr>
          <p:spPr bwMode="auto">
            <a:xfrm>
              <a:off x="112" y="2760"/>
              <a:ext cx="1500" cy="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pt-BR" sz="1400" dirty="0" err="1" smtClean="0">
                  <a:solidFill>
                    <a:srgbClr val="003300"/>
                  </a:solidFill>
                  <a:latin typeface="Verdana" charset="0"/>
                </a:rPr>
                <a:t>Tasting</a:t>
              </a:r>
              <a:endParaRPr lang="pt-BR" sz="1400" dirty="0" smtClean="0">
                <a:solidFill>
                  <a:srgbClr val="003300"/>
                </a:solidFill>
                <a:latin typeface="Verdana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pt-BR" sz="1400" dirty="0" err="1">
                  <a:solidFill>
                    <a:srgbClr val="003300"/>
                  </a:solidFill>
                  <a:latin typeface="Verdana" charset="0"/>
                </a:rPr>
                <a:t>Cross</a:t>
              </a:r>
              <a:r>
                <a:rPr lang="pt-BR" sz="1400" dirty="0">
                  <a:solidFill>
                    <a:srgbClr val="003300"/>
                  </a:solidFill>
                  <a:latin typeface="Verdana" charset="0"/>
                </a:rPr>
                <a:t> Merchandising</a:t>
              </a:r>
              <a:endParaRPr lang="pt-BR" sz="1400" dirty="0" smtClean="0">
                <a:solidFill>
                  <a:srgbClr val="003300"/>
                </a:solidFill>
                <a:latin typeface="Verdana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pt-BR" sz="1400" dirty="0" err="1" smtClean="0">
                  <a:solidFill>
                    <a:srgbClr val="003300"/>
                  </a:solidFill>
                  <a:latin typeface="Verdana" charset="0"/>
                </a:rPr>
                <a:t>Nutrella</a:t>
              </a:r>
              <a:r>
                <a:rPr lang="pt-BR" sz="1400" dirty="0" smtClean="0">
                  <a:solidFill>
                    <a:srgbClr val="003300"/>
                  </a:solidFill>
                  <a:latin typeface="Verdana" charset="0"/>
                </a:rPr>
                <a:t> </a:t>
              </a:r>
              <a:r>
                <a:rPr lang="pt-BR" sz="1400" dirty="0" err="1" smtClean="0">
                  <a:solidFill>
                    <a:srgbClr val="003300"/>
                  </a:solidFill>
                  <a:latin typeface="Verdana" charset="0"/>
                </a:rPr>
                <a:t>Market</a:t>
              </a:r>
              <a:endParaRPr lang="pt-BR" sz="1400" b="0" dirty="0">
                <a:solidFill>
                  <a:srgbClr val="003300"/>
                </a:solidFill>
                <a:latin typeface="Verdana" charset="0"/>
              </a:endParaRPr>
            </a:p>
          </p:txBody>
        </p:sp>
      </p:grpSp>
      <p:grpSp>
        <p:nvGrpSpPr>
          <p:cNvPr id="44" name="Group 72"/>
          <p:cNvGrpSpPr>
            <a:grpSpLocks/>
          </p:cNvGrpSpPr>
          <p:nvPr/>
        </p:nvGrpSpPr>
        <p:grpSpPr bwMode="auto">
          <a:xfrm>
            <a:off x="6778625" y="5387975"/>
            <a:ext cx="2108200" cy="973138"/>
            <a:chOff x="4270" y="3394"/>
            <a:chExt cx="1328" cy="613"/>
          </a:xfrm>
        </p:grpSpPr>
        <p:sp>
          <p:nvSpPr>
            <p:cNvPr id="45" name="AutoShape 48"/>
            <p:cNvSpPr>
              <a:spLocks noChangeArrowheads="1"/>
            </p:cNvSpPr>
            <p:nvPr/>
          </p:nvSpPr>
          <p:spPr bwMode="auto">
            <a:xfrm>
              <a:off x="4291" y="3394"/>
              <a:ext cx="1284" cy="613"/>
            </a:xfrm>
            <a:prstGeom prst="roundRect">
              <a:avLst>
                <a:gd name="adj" fmla="val 22838"/>
              </a:avLst>
            </a:prstGeom>
            <a:solidFill>
              <a:schemeClr val="bg1"/>
            </a:solidFill>
            <a:ln w="38100">
              <a:solidFill>
                <a:srgbClr val="6600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Text Box 49"/>
            <p:cNvSpPr txBox="1">
              <a:spLocks noChangeArrowheads="1"/>
            </p:cNvSpPr>
            <p:nvPr/>
          </p:nvSpPr>
          <p:spPr bwMode="auto">
            <a:xfrm>
              <a:off x="4270" y="3427"/>
              <a:ext cx="1328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pt-BR" sz="1400" dirty="0" err="1" smtClean="0">
                  <a:solidFill>
                    <a:srgbClr val="660033"/>
                  </a:solidFill>
                  <a:latin typeface="Verdana" charset="0"/>
                </a:rPr>
                <a:t>Sponsored</a:t>
              </a:r>
              <a:r>
                <a:rPr lang="pt-BR" sz="1400" dirty="0" smtClean="0">
                  <a:solidFill>
                    <a:srgbClr val="660033"/>
                  </a:solidFill>
                  <a:latin typeface="Verdana" charset="0"/>
                </a:rPr>
                <a:t> </a:t>
              </a:r>
              <a:r>
                <a:rPr lang="pt-BR" sz="1400" dirty="0" err="1" smtClean="0">
                  <a:solidFill>
                    <a:srgbClr val="660033"/>
                  </a:solidFill>
                  <a:latin typeface="Verdana" charset="0"/>
                </a:rPr>
                <a:t>Class</a:t>
              </a:r>
              <a:endParaRPr lang="pt-BR" sz="1400" dirty="0" smtClean="0">
                <a:solidFill>
                  <a:srgbClr val="660033"/>
                </a:solidFill>
                <a:latin typeface="Verdana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pt-BR" sz="1400" dirty="0" err="1" smtClean="0">
                  <a:solidFill>
                    <a:srgbClr val="660033"/>
                  </a:solidFill>
                  <a:latin typeface="Verdana" charset="0"/>
                </a:rPr>
                <a:t>Breakfast</a:t>
              </a:r>
              <a:r>
                <a:rPr lang="pt-BR" sz="1400" dirty="0" smtClean="0">
                  <a:solidFill>
                    <a:srgbClr val="660033"/>
                  </a:solidFill>
                  <a:latin typeface="Verdana" charset="0"/>
                </a:rPr>
                <a:t>/ </a:t>
              </a:r>
              <a:r>
                <a:rPr lang="pt-BR" sz="1400" dirty="0" err="1" smtClean="0">
                  <a:solidFill>
                    <a:srgbClr val="660033"/>
                  </a:solidFill>
                  <a:latin typeface="Verdana" charset="0"/>
                </a:rPr>
                <a:t>Noon</a:t>
              </a:r>
              <a:endParaRPr lang="pt-BR" sz="1400" dirty="0" smtClean="0">
                <a:solidFill>
                  <a:srgbClr val="660033"/>
                </a:solidFill>
                <a:latin typeface="Verdana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pt-BR" sz="1400" dirty="0" err="1" smtClean="0">
                  <a:solidFill>
                    <a:srgbClr val="660033"/>
                  </a:solidFill>
                  <a:latin typeface="Verdana" charset="0"/>
                </a:rPr>
                <a:t>Health</a:t>
              </a:r>
              <a:r>
                <a:rPr lang="pt-BR" sz="1400" dirty="0" smtClean="0">
                  <a:solidFill>
                    <a:srgbClr val="660033"/>
                  </a:solidFill>
                  <a:latin typeface="Verdana" charset="0"/>
                </a:rPr>
                <a:t> Menu</a:t>
              </a:r>
              <a:endParaRPr lang="pt-BR" sz="1400" dirty="0">
                <a:solidFill>
                  <a:srgbClr val="660033"/>
                </a:solidFill>
                <a:latin typeface="Verdana" charset="0"/>
              </a:endParaRPr>
            </a:p>
          </p:txBody>
        </p:sp>
      </p:grpSp>
      <p:grpSp>
        <p:nvGrpSpPr>
          <p:cNvPr id="47" name="Group 71"/>
          <p:cNvGrpSpPr>
            <a:grpSpLocks/>
          </p:cNvGrpSpPr>
          <p:nvPr/>
        </p:nvGrpSpPr>
        <p:grpSpPr bwMode="auto">
          <a:xfrm>
            <a:off x="7197725" y="3943350"/>
            <a:ext cx="1673225" cy="973138"/>
            <a:chOff x="4534" y="2484"/>
            <a:chExt cx="1054" cy="613"/>
          </a:xfrm>
        </p:grpSpPr>
        <p:sp>
          <p:nvSpPr>
            <p:cNvPr id="48" name="AutoShape 50"/>
            <p:cNvSpPr>
              <a:spLocks noChangeArrowheads="1"/>
            </p:cNvSpPr>
            <p:nvPr/>
          </p:nvSpPr>
          <p:spPr bwMode="auto">
            <a:xfrm>
              <a:off x="4552" y="2484"/>
              <a:ext cx="1036" cy="613"/>
            </a:xfrm>
            <a:prstGeom prst="roundRect">
              <a:avLst>
                <a:gd name="adj" fmla="val 22838"/>
              </a:avLst>
            </a:prstGeom>
            <a:solidFill>
              <a:schemeClr val="bg1"/>
            </a:solidFill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Text Box 51"/>
            <p:cNvSpPr txBox="1">
              <a:spLocks noChangeArrowheads="1"/>
            </p:cNvSpPr>
            <p:nvPr/>
          </p:nvSpPr>
          <p:spPr bwMode="auto">
            <a:xfrm>
              <a:off x="4534" y="2517"/>
              <a:ext cx="1040" cy="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pt-BR" sz="1400" dirty="0" err="1" smtClean="0">
                  <a:solidFill>
                    <a:srgbClr val="CC3300"/>
                  </a:solidFill>
                  <a:latin typeface="Verdana" charset="0"/>
                </a:rPr>
                <a:t>Sportsmen</a:t>
              </a:r>
              <a:endParaRPr lang="pt-BR" sz="1400" dirty="0" smtClean="0">
                <a:solidFill>
                  <a:srgbClr val="CC3300"/>
                </a:solidFill>
                <a:latin typeface="Verdana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pt-BR" sz="1400" dirty="0">
                  <a:solidFill>
                    <a:srgbClr val="CC3300"/>
                  </a:solidFill>
                  <a:latin typeface="Verdana" charset="0"/>
                </a:rPr>
                <a:t>Blitz</a:t>
              </a:r>
              <a:endParaRPr lang="pt-BR" sz="1400" dirty="0" smtClean="0">
                <a:solidFill>
                  <a:srgbClr val="CC3300"/>
                </a:solidFill>
                <a:latin typeface="Verdana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pt-BR" sz="1400" dirty="0" err="1" smtClean="0">
                  <a:solidFill>
                    <a:srgbClr val="CC3300"/>
                  </a:solidFill>
                  <a:latin typeface="Verdana" charset="0"/>
                </a:rPr>
                <a:t>Sponsorship</a:t>
              </a:r>
              <a:endParaRPr lang="pt-BR" sz="1400" dirty="0">
                <a:solidFill>
                  <a:srgbClr val="CC3300"/>
                </a:solidFill>
                <a:latin typeface="Verdana" charset="0"/>
              </a:endParaRPr>
            </a:p>
          </p:txBody>
        </p:sp>
      </p:grpSp>
      <p:grpSp>
        <p:nvGrpSpPr>
          <p:cNvPr id="50" name="Group 70"/>
          <p:cNvGrpSpPr>
            <a:grpSpLocks/>
          </p:cNvGrpSpPr>
          <p:nvPr/>
        </p:nvGrpSpPr>
        <p:grpSpPr bwMode="auto">
          <a:xfrm>
            <a:off x="4672013" y="6111875"/>
            <a:ext cx="1173162" cy="501650"/>
            <a:chOff x="2943" y="3850"/>
            <a:chExt cx="739" cy="316"/>
          </a:xfrm>
        </p:grpSpPr>
        <p:sp>
          <p:nvSpPr>
            <p:cNvPr id="51" name="AutoShape 52"/>
            <p:cNvSpPr>
              <a:spLocks noChangeArrowheads="1"/>
            </p:cNvSpPr>
            <p:nvPr/>
          </p:nvSpPr>
          <p:spPr bwMode="auto">
            <a:xfrm>
              <a:off x="2943" y="3850"/>
              <a:ext cx="739" cy="316"/>
            </a:xfrm>
            <a:prstGeom prst="roundRect">
              <a:avLst>
                <a:gd name="adj" fmla="val 22838"/>
              </a:avLst>
            </a:prstGeom>
            <a:solidFill>
              <a:schemeClr val="bg1"/>
            </a:solidFill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Text Box 53"/>
            <p:cNvSpPr txBox="1">
              <a:spLocks noChangeArrowheads="1"/>
            </p:cNvSpPr>
            <p:nvPr/>
          </p:nvSpPr>
          <p:spPr bwMode="auto">
            <a:xfrm>
              <a:off x="2962" y="3883"/>
              <a:ext cx="687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pt-BR" sz="1400">
                  <a:solidFill>
                    <a:srgbClr val="CC3300"/>
                  </a:solidFill>
                  <a:latin typeface="Verdana" charset="0"/>
                </a:rPr>
                <a:t>Couvert</a:t>
              </a:r>
            </a:p>
          </p:txBody>
        </p:sp>
      </p:grpSp>
      <p:pic>
        <p:nvPicPr>
          <p:cNvPr id="53" name="Picture 54" descr="http://mondayacademia.files.wordpress.com/2008/11/02_womenshealth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346631">
            <a:off x="636588" y="5530850"/>
            <a:ext cx="1004887" cy="1327150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>
            <a:outerShdw blurRad="63500" dist="71842" dir="81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55" name="AutoShape 57"/>
          <p:cNvSpPr>
            <a:spLocks noChangeArrowheads="1"/>
          </p:cNvSpPr>
          <p:nvPr/>
        </p:nvSpPr>
        <p:spPr bwMode="auto">
          <a:xfrm>
            <a:off x="2239963" y="6118226"/>
            <a:ext cx="1243012" cy="604838"/>
          </a:xfrm>
          <a:prstGeom prst="roundRect">
            <a:avLst>
              <a:gd name="adj" fmla="val 22838"/>
            </a:avLst>
          </a:prstGeom>
          <a:solidFill>
            <a:schemeClr val="bg1"/>
          </a:solidFill>
          <a:ln w="38100">
            <a:solidFill>
              <a:srgbClr val="6600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Text Box 58"/>
          <p:cNvSpPr txBox="1">
            <a:spLocks noChangeArrowheads="1"/>
          </p:cNvSpPr>
          <p:nvPr/>
        </p:nvSpPr>
        <p:spPr bwMode="auto">
          <a:xfrm>
            <a:off x="2251075" y="6084888"/>
            <a:ext cx="11493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400" dirty="0" err="1" smtClean="0">
                <a:solidFill>
                  <a:srgbClr val="660033"/>
                </a:solidFill>
                <a:latin typeface="Verdana" charset="0"/>
              </a:rPr>
              <a:t>Insert</a:t>
            </a:r>
            <a:endParaRPr lang="pt-BR" sz="1400" dirty="0" smtClean="0">
              <a:solidFill>
                <a:srgbClr val="660033"/>
              </a:solidFill>
              <a:latin typeface="Verdana" charset="0"/>
            </a:endParaRPr>
          </a:p>
          <a:p>
            <a:pPr algn="ctr">
              <a:lnSpc>
                <a:spcPct val="120000"/>
              </a:lnSpc>
            </a:pPr>
            <a:r>
              <a:rPr lang="pt-BR" sz="1400" dirty="0" err="1">
                <a:solidFill>
                  <a:srgbClr val="660033"/>
                </a:solidFill>
                <a:latin typeface="Verdana" charset="0"/>
              </a:rPr>
              <a:t>Sampling</a:t>
            </a:r>
            <a:endParaRPr lang="pt-BR" sz="1400" dirty="0">
              <a:solidFill>
                <a:srgbClr val="660033"/>
              </a:solidFill>
              <a:latin typeface="Verdana" charset="0"/>
            </a:endParaRPr>
          </a:p>
        </p:txBody>
      </p:sp>
      <p:sp>
        <p:nvSpPr>
          <p:cNvPr id="57" name="AutoShape 55"/>
          <p:cNvSpPr>
            <a:spLocks noChangeArrowheads="1"/>
          </p:cNvSpPr>
          <p:nvPr/>
        </p:nvSpPr>
        <p:spPr bwMode="auto">
          <a:xfrm>
            <a:off x="1398588" y="5748338"/>
            <a:ext cx="1450975" cy="404813"/>
          </a:xfrm>
          <a:prstGeom prst="roundRect">
            <a:avLst>
              <a:gd name="adj" fmla="val 26273"/>
            </a:avLst>
          </a:prstGeom>
          <a:solidFill>
            <a:srgbClr val="660033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8" name="Text Box 56"/>
          <p:cNvSpPr txBox="1">
            <a:spLocks noChangeArrowheads="1"/>
          </p:cNvSpPr>
          <p:nvPr/>
        </p:nvSpPr>
        <p:spPr bwMode="auto">
          <a:xfrm>
            <a:off x="1485900" y="5738813"/>
            <a:ext cx="1308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Verdana" charset="0"/>
              </a:rPr>
              <a:t>Parceria</a:t>
            </a:r>
            <a:endParaRPr lang="pt-BR" i="1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3578225" y="5853113"/>
            <a:ext cx="1414463" cy="360362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Restaurant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334125" y="3398838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>
                <a:latin typeface="Verdana" charset="0"/>
              </a:rPr>
              <a:t>Internet</a:t>
            </a: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6589713" y="5084763"/>
            <a:ext cx="1152525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Gym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952500" y="4076700"/>
            <a:ext cx="1676400" cy="360363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Supermarket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6410325" y="4333875"/>
            <a:ext cx="895350" cy="360363"/>
          </a:xfrm>
          <a:prstGeom prst="roundRect">
            <a:avLst>
              <a:gd name="adj" fmla="val 16667"/>
            </a:avLst>
          </a:prstGeom>
          <a:solidFill>
            <a:srgbClr val="FFB79F"/>
          </a:solidFill>
          <a:ln w="9525">
            <a:solidFill>
              <a:srgbClr val="E11E1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smtClean="0">
                <a:latin typeface="Verdana" charset="0"/>
              </a:rPr>
              <a:t>Park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6216316" y="2243138"/>
            <a:ext cx="1056105" cy="360362"/>
          </a:xfrm>
          <a:prstGeom prst="roundRect">
            <a:avLst>
              <a:gd name="adj" fmla="val 16667"/>
            </a:avLst>
          </a:prstGeom>
          <a:solidFill>
            <a:srgbClr val="94D637"/>
          </a:solidFill>
          <a:ln w="9525">
            <a:solidFill>
              <a:srgbClr val="415C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Bookshop</a:t>
            </a:r>
            <a:endParaRPr lang="pt-BR" sz="1600" b="0" dirty="0">
              <a:latin typeface="Verdana" charset="0"/>
            </a:endParaRP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2211388" y="1827213"/>
            <a:ext cx="1123950" cy="360362"/>
          </a:xfrm>
          <a:prstGeom prst="roundRect">
            <a:avLst>
              <a:gd name="adj" fmla="val 16667"/>
            </a:avLst>
          </a:prstGeom>
          <a:solidFill>
            <a:srgbClr val="DE7EA8"/>
          </a:solidFill>
          <a:ln w="9525">
            <a:solidFill>
              <a:srgbClr val="80104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t-BR" sz="1600" b="0" dirty="0" err="1" smtClean="0">
                <a:latin typeface="Verdana" charset="0"/>
              </a:rPr>
              <a:t>Commute</a:t>
            </a:r>
            <a:endParaRPr lang="pt-BR" sz="1600" b="0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7" grpId="0" animBg="1"/>
      <p:bldP spid="5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úblico al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2017713"/>
            <a:ext cx="38449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65" name="Text Box 45"/>
          <p:cNvSpPr txBox="1">
            <a:spLocks noChangeArrowheads="1"/>
          </p:cNvSpPr>
          <p:nvPr/>
        </p:nvSpPr>
        <p:spPr bwMode="auto">
          <a:xfrm>
            <a:off x="5430838" y="716157"/>
            <a:ext cx="35341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i="1" dirty="0" smtClean="0">
                <a:solidFill>
                  <a:srgbClr val="507416"/>
                </a:solidFill>
                <a:latin typeface="Verdana" charset="0"/>
              </a:rPr>
              <a:t>“</a:t>
            </a:r>
            <a:r>
              <a:rPr lang="en-US" sz="1600" i="1" dirty="0" smtClean="0">
                <a:solidFill>
                  <a:srgbClr val="507416"/>
                </a:solidFill>
                <a:latin typeface="Verdana" charset="0"/>
              </a:rPr>
              <a:t>Guess what?</a:t>
            </a:r>
            <a:r>
              <a:rPr lang="en-US" sz="1600" i="1" dirty="0" smtClean="0">
                <a:solidFill>
                  <a:srgbClr val="507416"/>
                </a:solidFill>
                <a:latin typeface="Verdana" charset="0"/>
              </a:rPr>
              <a:t> </a:t>
            </a:r>
          </a:p>
          <a:p>
            <a:pPr algn="ctr"/>
            <a:r>
              <a:rPr lang="en-US" sz="1600" i="1" dirty="0" smtClean="0">
                <a:solidFill>
                  <a:srgbClr val="507416"/>
                </a:solidFill>
                <a:latin typeface="Verdana" charset="0"/>
              </a:rPr>
              <a:t>Just </a:t>
            </a:r>
            <a:r>
              <a:rPr lang="en-US" sz="1600" i="1" dirty="0" smtClean="0">
                <a:solidFill>
                  <a:srgbClr val="507416"/>
                </a:solidFill>
                <a:latin typeface="Verdana" charset="0"/>
              </a:rPr>
              <a:t>saw at the market an ultra healthy product that seems to be so tasty. </a:t>
            </a:r>
          </a:p>
          <a:p>
            <a:pPr algn="ctr"/>
            <a:r>
              <a:rPr lang="en-US" sz="1600" i="1" dirty="0" smtClean="0">
                <a:solidFill>
                  <a:srgbClr val="507416"/>
                </a:solidFill>
                <a:latin typeface="Verdana" charset="0"/>
              </a:rPr>
              <a:t>I’ll definitely give it a try!</a:t>
            </a:r>
            <a:r>
              <a:rPr lang="pt-BR" sz="1600" i="1" dirty="0" smtClean="0">
                <a:solidFill>
                  <a:srgbClr val="507416"/>
                </a:solidFill>
                <a:latin typeface="Verdana" charset="0"/>
              </a:rPr>
              <a:t>”</a:t>
            </a:r>
            <a:endParaRPr lang="pt-BR" sz="1600" i="1" dirty="0">
              <a:solidFill>
                <a:srgbClr val="507416"/>
              </a:solidFill>
              <a:latin typeface="Verdana" charset="0"/>
            </a:endParaRPr>
          </a:p>
        </p:txBody>
      </p:sp>
      <p:sp>
        <p:nvSpPr>
          <p:cNvPr id="107566" name="Text Box 46"/>
          <p:cNvSpPr txBox="1">
            <a:spLocks noChangeArrowheads="1"/>
          </p:cNvSpPr>
          <p:nvPr/>
        </p:nvSpPr>
        <p:spPr bwMode="auto">
          <a:xfrm>
            <a:off x="1681163" y="665163"/>
            <a:ext cx="3378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i="1" dirty="0" smtClean="0">
                <a:solidFill>
                  <a:srgbClr val="660066"/>
                </a:solidFill>
                <a:latin typeface="Verdana" charset="0"/>
              </a:rPr>
              <a:t>“</a:t>
            </a:r>
            <a:r>
              <a:rPr lang="en-US" sz="1600" i="1" dirty="0" smtClean="0">
                <a:solidFill>
                  <a:srgbClr val="660066"/>
                </a:solidFill>
                <a:latin typeface="Verdana" charset="0"/>
              </a:rPr>
              <a:t>Wow, </a:t>
            </a:r>
            <a:r>
              <a:rPr lang="en-US" sz="1600" i="1" dirty="0" err="1" smtClean="0">
                <a:solidFill>
                  <a:srgbClr val="660066"/>
                </a:solidFill>
                <a:latin typeface="Verdana" charset="0"/>
              </a:rPr>
              <a:t>Nutrella</a:t>
            </a:r>
            <a:r>
              <a:rPr lang="en-US" sz="1600" i="1" dirty="0" smtClean="0">
                <a:solidFill>
                  <a:srgbClr val="660066"/>
                </a:solidFill>
                <a:latin typeface="Verdana" charset="0"/>
              </a:rPr>
              <a:t> is natural and a 100% whole wheat. It should be really healthy</a:t>
            </a:r>
            <a:r>
              <a:rPr lang="pt-BR" sz="1600" i="1" dirty="0" smtClean="0">
                <a:solidFill>
                  <a:srgbClr val="660066"/>
                </a:solidFill>
                <a:latin typeface="Verdana" charset="0"/>
              </a:rPr>
              <a:t>!</a:t>
            </a:r>
            <a:r>
              <a:rPr lang="pt-BR" sz="1600" i="1" dirty="0">
                <a:solidFill>
                  <a:srgbClr val="660066"/>
                </a:solidFill>
                <a:latin typeface="Verdana" charset="0"/>
              </a:rPr>
              <a:t>”</a:t>
            </a:r>
          </a:p>
        </p:txBody>
      </p:sp>
      <p:sp>
        <p:nvSpPr>
          <p:cNvPr id="107564" name="Text Box 44"/>
          <p:cNvSpPr txBox="1">
            <a:spLocks noChangeArrowheads="1"/>
          </p:cNvSpPr>
          <p:nvPr/>
        </p:nvSpPr>
        <p:spPr bwMode="auto">
          <a:xfrm>
            <a:off x="85725" y="2546350"/>
            <a:ext cx="29987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i="1" dirty="0" smtClean="0">
                <a:solidFill>
                  <a:srgbClr val="A50021"/>
                </a:solidFill>
                <a:latin typeface="Verdana" charset="0"/>
              </a:rPr>
              <a:t>“</a:t>
            </a:r>
            <a:r>
              <a:rPr lang="en-US" sz="1600" i="1" dirty="0" smtClean="0">
                <a:solidFill>
                  <a:srgbClr val="A50021"/>
                </a:solidFill>
                <a:latin typeface="Verdana" charset="0"/>
              </a:rPr>
              <a:t>Those new </a:t>
            </a:r>
            <a:r>
              <a:rPr lang="en-US" sz="1600" i="1" dirty="0" err="1" smtClean="0">
                <a:solidFill>
                  <a:srgbClr val="A50021"/>
                </a:solidFill>
                <a:latin typeface="Verdana" charset="0"/>
              </a:rPr>
              <a:t>flavours</a:t>
            </a:r>
            <a:r>
              <a:rPr lang="en-US" sz="1600" i="1" dirty="0" smtClean="0">
                <a:solidFill>
                  <a:srgbClr val="A50021"/>
                </a:solidFill>
                <a:latin typeface="Verdana" charset="0"/>
              </a:rPr>
              <a:t> are so tasty. </a:t>
            </a:r>
          </a:p>
          <a:p>
            <a:pPr algn="ctr"/>
            <a:r>
              <a:rPr lang="en-US" sz="1600" i="1" dirty="0" smtClean="0">
                <a:solidFill>
                  <a:srgbClr val="A50021"/>
                </a:solidFill>
                <a:latin typeface="Verdana" charset="0"/>
              </a:rPr>
              <a:t>In addition to that, there are no artificial </a:t>
            </a:r>
            <a:r>
              <a:rPr lang="en-US" sz="1600" i="1" dirty="0" smtClean="0">
                <a:solidFill>
                  <a:srgbClr val="A50021"/>
                </a:solidFill>
                <a:latin typeface="Verdana" charset="0"/>
              </a:rPr>
              <a:t>conservatives</a:t>
            </a:r>
            <a:r>
              <a:rPr lang="pt-BR" sz="1600" i="1" dirty="0" smtClean="0">
                <a:solidFill>
                  <a:srgbClr val="A50021"/>
                </a:solidFill>
                <a:latin typeface="Verdana" charset="0"/>
              </a:rPr>
              <a:t>!</a:t>
            </a:r>
            <a:r>
              <a:rPr lang="pt-BR" sz="1600" i="1" dirty="0">
                <a:solidFill>
                  <a:srgbClr val="A50021"/>
                </a:solidFill>
                <a:latin typeface="Verdana" charset="0"/>
              </a:rPr>
              <a:t>”</a:t>
            </a:r>
          </a:p>
        </p:txBody>
      </p:sp>
      <p:sp>
        <p:nvSpPr>
          <p:cNvPr id="107569" name="Oval 49"/>
          <p:cNvSpPr>
            <a:spLocks noChangeArrowheads="1"/>
          </p:cNvSpPr>
          <p:nvPr/>
        </p:nvSpPr>
        <p:spPr bwMode="auto">
          <a:xfrm>
            <a:off x="3287713" y="2138363"/>
            <a:ext cx="120650" cy="120650"/>
          </a:xfrm>
          <a:prstGeom prst="ellipse">
            <a:avLst/>
          </a:prstGeom>
          <a:solidFill>
            <a:srgbClr val="A5002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70" name="Oval 50"/>
          <p:cNvSpPr>
            <a:spLocks noChangeArrowheads="1"/>
          </p:cNvSpPr>
          <p:nvPr/>
        </p:nvSpPr>
        <p:spPr bwMode="auto">
          <a:xfrm>
            <a:off x="2994025" y="2006600"/>
            <a:ext cx="207963" cy="207963"/>
          </a:xfrm>
          <a:prstGeom prst="ellipse">
            <a:avLst/>
          </a:prstGeom>
          <a:solidFill>
            <a:srgbClr val="A5002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71" name="Oval 51"/>
          <p:cNvSpPr>
            <a:spLocks noChangeArrowheads="1"/>
          </p:cNvSpPr>
          <p:nvPr/>
        </p:nvSpPr>
        <p:spPr bwMode="auto">
          <a:xfrm>
            <a:off x="2611438" y="2124075"/>
            <a:ext cx="311150" cy="311150"/>
          </a:xfrm>
          <a:prstGeom prst="ellipse">
            <a:avLst/>
          </a:prstGeom>
          <a:solidFill>
            <a:srgbClr val="A5002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72" name="Oval 52"/>
          <p:cNvSpPr>
            <a:spLocks noChangeArrowheads="1"/>
          </p:cNvSpPr>
          <p:nvPr/>
        </p:nvSpPr>
        <p:spPr bwMode="auto">
          <a:xfrm>
            <a:off x="4349750" y="2138363"/>
            <a:ext cx="120650" cy="120650"/>
          </a:xfrm>
          <a:prstGeom prst="ellipse">
            <a:avLst/>
          </a:prstGeom>
          <a:solidFill>
            <a:srgbClr val="9900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73" name="Oval 53"/>
          <p:cNvSpPr>
            <a:spLocks noChangeArrowheads="1"/>
          </p:cNvSpPr>
          <p:nvPr/>
        </p:nvSpPr>
        <p:spPr bwMode="auto">
          <a:xfrm>
            <a:off x="4424363" y="1887538"/>
            <a:ext cx="207962" cy="207962"/>
          </a:xfrm>
          <a:prstGeom prst="ellipse">
            <a:avLst/>
          </a:prstGeom>
          <a:solidFill>
            <a:srgbClr val="9900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74" name="Oval 54"/>
          <p:cNvSpPr>
            <a:spLocks noChangeArrowheads="1"/>
          </p:cNvSpPr>
          <p:nvPr/>
        </p:nvSpPr>
        <p:spPr bwMode="auto">
          <a:xfrm>
            <a:off x="4367213" y="1489075"/>
            <a:ext cx="311150" cy="311150"/>
          </a:xfrm>
          <a:prstGeom prst="ellipse">
            <a:avLst/>
          </a:prstGeom>
          <a:solidFill>
            <a:srgbClr val="9900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75" name="Oval 55"/>
          <p:cNvSpPr>
            <a:spLocks noChangeArrowheads="1"/>
          </p:cNvSpPr>
          <p:nvPr/>
        </p:nvSpPr>
        <p:spPr bwMode="auto">
          <a:xfrm>
            <a:off x="6194425" y="2373313"/>
            <a:ext cx="120650" cy="120650"/>
          </a:xfrm>
          <a:prstGeom prst="ellipse">
            <a:avLst/>
          </a:prstGeom>
          <a:solidFill>
            <a:srgbClr val="83BE24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76" name="Oval 56"/>
          <p:cNvSpPr>
            <a:spLocks noChangeArrowheads="1"/>
          </p:cNvSpPr>
          <p:nvPr/>
        </p:nvSpPr>
        <p:spPr bwMode="auto">
          <a:xfrm>
            <a:off x="6372225" y="2286000"/>
            <a:ext cx="207963" cy="207963"/>
          </a:xfrm>
          <a:prstGeom prst="ellipse">
            <a:avLst/>
          </a:prstGeom>
          <a:solidFill>
            <a:srgbClr val="83BE24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77" name="Oval 57"/>
          <p:cNvSpPr>
            <a:spLocks noChangeArrowheads="1"/>
          </p:cNvSpPr>
          <p:nvPr/>
        </p:nvSpPr>
        <p:spPr bwMode="auto">
          <a:xfrm>
            <a:off x="6565900" y="2019300"/>
            <a:ext cx="311150" cy="311150"/>
          </a:xfrm>
          <a:prstGeom prst="ellipse">
            <a:avLst/>
          </a:prstGeom>
          <a:solidFill>
            <a:srgbClr val="83BE24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78" name="Rectangle 58"/>
          <p:cNvSpPr>
            <a:spLocks noChangeArrowheads="1"/>
          </p:cNvSpPr>
          <p:nvPr/>
        </p:nvSpPr>
        <p:spPr bwMode="auto">
          <a:xfrm>
            <a:off x="7315200" y="5427663"/>
            <a:ext cx="1828800" cy="4286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63" name="Text Box 43"/>
          <p:cNvSpPr txBox="1">
            <a:spLocks noChangeArrowheads="1"/>
          </p:cNvSpPr>
          <p:nvPr/>
        </p:nvSpPr>
        <p:spPr bwMode="auto">
          <a:xfrm>
            <a:off x="6715125" y="5041900"/>
            <a:ext cx="21004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i="1" dirty="0" err="1" smtClean="0">
                <a:latin typeface="Verdana" charset="0"/>
              </a:rPr>
              <a:t>thank</a:t>
            </a:r>
            <a:r>
              <a:rPr lang="pt-BR" sz="2400" i="1" dirty="0" smtClean="0">
                <a:latin typeface="Verdana" charset="0"/>
              </a:rPr>
              <a:t> </a:t>
            </a:r>
            <a:r>
              <a:rPr lang="pt-BR" sz="2400" i="1" dirty="0" err="1" smtClean="0">
                <a:latin typeface="Verdana" charset="0"/>
              </a:rPr>
              <a:t>you</a:t>
            </a:r>
            <a:endParaRPr lang="pt-BR" sz="2400" dirty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65" grpId="0"/>
      <p:bldP spid="107566" grpId="0"/>
      <p:bldP spid="107564" grpId="0"/>
      <p:bldP spid="107569" grpId="0" animBg="1"/>
      <p:bldP spid="107570" grpId="0" animBg="1"/>
      <p:bldP spid="107571" grpId="0" animBg="1"/>
      <p:bldP spid="107572" grpId="0" animBg="1"/>
      <p:bldP spid="107573" grpId="0" animBg="1"/>
      <p:bldP spid="107574" grpId="0" animBg="1"/>
      <p:bldP spid="107575" grpId="0" animBg="1"/>
      <p:bldP spid="107576" grpId="0" animBg="1"/>
      <p:bldP spid="107577" grpId="0" animBg="1"/>
      <p:bldP spid="107578" grpId="0" animBg="1"/>
      <p:bldP spid="10756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ale HD:Users:Alexandre:Desktop:apresentação:Cervejaria Petrópolis:"/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8808</TotalTime>
  <Words>2728</Words>
  <Application>Microsoft Office PowerPoint</Application>
  <PresentationFormat>On-screen Show (4:3)</PresentationFormat>
  <Paragraphs>1220</Paragraphs>
  <Slides>96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Design padrão</vt:lpstr>
      <vt:lpstr>Slide 1</vt:lpstr>
      <vt:lpstr>Launching Strategy Nutrella’s Vitta Natural bread line 100% Whole Wheat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</vt:vector>
  </TitlesOfParts>
  <Company>Suprisul locação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Rfaria</dc:creator>
  <cp:lastModifiedBy>Roberto Faria</cp:lastModifiedBy>
  <cp:revision>364</cp:revision>
  <dcterms:created xsi:type="dcterms:W3CDTF">2010-01-25T17:58:09Z</dcterms:created>
  <dcterms:modified xsi:type="dcterms:W3CDTF">2010-01-28T05:24:32Z</dcterms:modified>
</cp:coreProperties>
</file>